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39"/>
  </p:notesMasterIdLst>
  <p:handoutMasterIdLst>
    <p:handoutMasterId r:id="rId40"/>
  </p:handoutMasterIdLst>
  <p:sldIdLst>
    <p:sldId id="312" r:id="rId5"/>
    <p:sldId id="304" r:id="rId6"/>
    <p:sldId id="332" r:id="rId7"/>
    <p:sldId id="333" r:id="rId8"/>
    <p:sldId id="334" r:id="rId9"/>
    <p:sldId id="335" r:id="rId10"/>
    <p:sldId id="336" r:id="rId11"/>
    <p:sldId id="337" r:id="rId12"/>
    <p:sldId id="338" r:id="rId13"/>
    <p:sldId id="339" r:id="rId14"/>
    <p:sldId id="340" r:id="rId15"/>
    <p:sldId id="341" r:id="rId16"/>
    <p:sldId id="342" r:id="rId17"/>
    <p:sldId id="343" r:id="rId18"/>
    <p:sldId id="344" r:id="rId19"/>
    <p:sldId id="345" r:id="rId20"/>
    <p:sldId id="319" r:id="rId21"/>
    <p:sldId id="321" r:id="rId22"/>
    <p:sldId id="322" r:id="rId23"/>
    <p:sldId id="307" r:id="rId24"/>
    <p:sldId id="297" r:id="rId25"/>
    <p:sldId id="323" r:id="rId26"/>
    <p:sldId id="324" r:id="rId27"/>
    <p:sldId id="325" r:id="rId28"/>
    <p:sldId id="326" r:id="rId29"/>
    <p:sldId id="327" r:id="rId30"/>
    <p:sldId id="328" r:id="rId31"/>
    <p:sldId id="329" r:id="rId32"/>
    <p:sldId id="281" r:id="rId33"/>
    <p:sldId id="330" r:id="rId34"/>
    <p:sldId id="331" r:id="rId35"/>
    <p:sldId id="346" r:id="rId36"/>
    <p:sldId id="347" r:id="rId37"/>
    <p:sldId id="348" r:id="rId38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5388" autoAdjust="0"/>
  </p:normalViewPr>
  <p:slideViewPr>
    <p:cSldViewPr snapToGrid="0" snapToObjects="1">
      <p:cViewPr varScale="1">
        <p:scale>
          <a:sx n="78" d="100"/>
          <a:sy n="78" d="100"/>
        </p:scale>
        <p:origin x="878" y="72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B681DF-184C-4D94-8500-248816184405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84773E1-D7C9-4C93-B01C-9264C524578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6"/>
          </a:solidFill>
        </a:ln>
      </dgm:spPr>
      <dgm:t>
        <a:bodyPr/>
        <a:lstStyle/>
        <a:p>
          <a:r>
            <a:rPr lang="en-IN" sz="1600" b="1" dirty="0">
              <a:solidFill>
                <a:schemeClr val="accent6"/>
              </a:solidFill>
            </a:rPr>
            <a:t>sudo systemctl start jenkins </a:t>
          </a:r>
        </a:p>
      </dgm:t>
    </dgm:pt>
    <dgm:pt modelId="{9E33FEF1-4441-45C7-885E-46F5B7E7F225}" type="parTrans" cxnId="{33FE3E49-F960-486F-B11F-8B40A6F7A18E}">
      <dgm:prSet/>
      <dgm:spPr/>
      <dgm:t>
        <a:bodyPr/>
        <a:lstStyle/>
        <a:p>
          <a:endParaRPr lang="en-IN"/>
        </a:p>
      </dgm:t>
    </dgm:pt>
    <dgm:pt modelId="{CB850B9A-9460-416F-BFF8-C3335507F933}" type="sibTrans" cxnId="{33FE3E49-F960-486F-B11F-8B40A6F7A18E}">
      <dgm:prSet/>
      <dgm:spPr>
        <a:solidFill>
          <a:schemeClr val="accent6">
            <a:lumMod val="40000"/>
            <a:lumOff val="60000"/>
            <a:alpha val="90000"/>
          </a:schemeClr>
        </a:solidFill>
        <a:ln>
          <a:solidFill>
            <a:schemeClr val="accent6">
              <a:alpha val="90000"/>
            </a:schemeClr>
          </a:solidFill>
        </a:ln>
      </dgm:spPr>
      <dgm:t>
        <a:bodyPr/>
        <a:lstStyle/>
        <a:p>
          <a:endParaRPr lang="en-IN"/>
        </a:p>
      </dgm:t>
    </dgm:pt>
    <dgm:pt modelId="{B9B477E4-419E-4161-9220-0A38AB68337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6"/>
          </a:solidFill>
        </a:ln>
      </dgm:spPr>
      <dgm:t>
        <a:bodyPr/>
        <a:lstStyle/>
        <a:p>
          <a:r>
            <a:rPr lang="en-IN" sz="1600" b="1" dirty="0">
              <a:solidFill>
                <a:schemeClr val="accent6"/>
              </a:solidFill>
            </a:rPr>
            <a:t>Sudo systemctl enable jenkins</a:t>
          </a:r>
        </a:p>
      </dgm:t>
    </dgm:pt>
    <dgm:pt modelId="{0CC1B384-9498-4FF5-8B95-4F7D37121B76}" type="parTrans" cxnId="{EA3FDB3B-AE70-43F9-B7AB-22C80FE88197}">
      <dgm:prSet/>
      <dgm:spPr/>
      <dgm:t>
        <a:bodyPr/>
        <a:lstStyle/>
        <a:p>
          <a:endParaRPr lang="en-IN"/>
        </a:p>
      </dgm:t>
    </dgm:pt>
    <dgm:pt modelId="{4775BC84-64A2-439A-B98D-8B5DCF3DD419}" type="sibTrans" cxnId="{EA3FDB3B-AE70-43F9-B7AB-22C80FE88197}">
      <dgm:prSet/>
      <dgm:spPr>
        <a:solidFill>
          <a:schemeClr val="accent6">
            <a:lumMod val="40000"/>
            <a:lumOff val="60000"/>
            <a:alpha val="90000"/>
          </a:schemeClr>
        </a:solidFill>
        <a:ln>
          <a:solidFill>
            <a:schemeClr val="accent6">
              <a:alpha val="90000"/>
            </a:schemeClr>
          </a:solidFill>
        </a:ln>
      </dgm:spPr>
      <dgm:t>
        <a:bodyPr/>
        <a:lstStyle/>
        <a:p>
          <a:endParaRPr lang="en-IN"/>
        </a:p>
      </dgm:t>
    </dgm:pt>
    <dgm:pt modelId="{5354AA79-AF1C-4898-8214-696BD87D78F7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6"/>
          </a:solidFill>
        </a:ln>
      </dgm:spPr>
      <dgm:t>
        <a:bodyPr/>
        <a:lstStyle/>
        <a:p>
          <a:r>
            <a:rPr lang="en-IN" sz="1600" b="1" dirty="0">
              <a:solidFill>
                <a:schemeClr val="accent6"/>
              </a:solidFill>
            </a:rPr>
            <a:t>sudo systemctl status jenkins</a:t>
          </a:r>
        </a:p>
      </dgm:t>
    </dgm:pt>
    <dgm:pt modelId="{1E68F0B7-7C18-423D-854A-CAFCCBBC124E}" type="parTrans" cxnId="{27BDC53E-24F2-44B2-B7C6-16EED0AB2A1A}">
      <dgm:prSet/>
      <dgm:spPr/>
      <dgm:t>
        <a:bodyPr/>
        <a:lstStyle/>
        <a:p>
          <a:endParaRPr lang="en-IN"/>
        </a:p>
      </dgm:t>
    </dgm:pt>
    <dgm:pt modelId="{390D4701-EDC9-4FEC-9E65-B0131C5CA96E}" type="sibTrans" cxnId="{27BDC53E-24F2-44B2-B7C6-16EED0AB2A1A}">
      <dgm:prSet/>
      <dgm:spPr/>
      <dgm:t>
        <a:bodyPr/>
        <a:lstStyle/>
        <a:p>
          <a:endParaRPr lang="en-IN"/>
        </a:p>
      </dgm:t>
    </dgm:pt>
    <dgm:pt modelId="{12CDD3B6-F080-4EA2-8440-BB1DCB525CE2}" type="pres">
      <dgm:prSet presAssocID="{F6B681DF-184C-4D94-8500-248816184405}" presName="outerComposite" presStyleCnt="0">
        <dgm:presLayoutVars>
          <dgm:chMax val="5"/>
          <dgm:dir/>
          <dgm:resizeHandles val="exact"/>
        </dgm:presLayoutVars>
      </dgm:prSet>
      <dgm:spPr/>
    </dgm:pt>
    <dgm:pt modelId="{D5F25398-731C-472C-AA42-4FCA303E13A6}" type="pres">
      <dgm:prSet presAssocID="{F6B681DF-184C-4D94-8500-248816184405}" presName="dummyMaxCanvas" presStyleCnt="0">
        <dgm:presLayoutVars/>
      </dgm:prSet>
      <dgm:spPr/>
    </dgm:pt>
    <dgm:pt modelId="{8714A685-6010-464B-A2FA-84E8C99C988B}" type="pres">
      <dgm:prSet presAssocID="{F6B681DF-184C-4D94-8500-248816184405}" presName="ThreeNodes_1" presStyleLbl="node1" presStyleIdx="0" presStyleCnt="3">
        <dgm:presLayoutVars>
          <dgm:bulletEnabled val="1"/>
        </dgm:presLayoutVars>
      </dgm:prSet>
      <dgm:spPr/>
    </dgm:pt>
    <dgm:pt modelId="{E17DA0EE-315A-49DC-8CDB-46D40C833628}" type="pres">
      <dgm:prSet presAssocID="{F6B681DF-184C-4D94-8500-248816184405}" presName="ThreeNodes_2" presStyleLbl="node1" presStyleIdx="1" presStyleCnt="3">
        <dgm:presLayoutVars>
          <dgm:bulletEnabled val="1"/>
        </dgm:presLayoutVars>
      </dgm:prSet>
      <dgm:spPr/>
    </dgm:pt>
    <dgm:pt modelId="{9551CBD3-469B-4E5F-8A84-C8CC9A7CCA2D}" type="pres">
      <dgm:prSet presAssocID="{F6B681DF-184C-4D94-8500-248816184405}" presName="ThreeNodes_3" presStyleLbl="node1" presStyleIdx="2" presStyleCnt="3">
        <dgm:presLayoutVars>
          <dgm:bulletEnabled val="1"/>
        </dgm:presLayoutVars>
      </dgm:prSet>
      <dgm:spPr/>
    </dgm:pt>
    <dgm:pt modelId="{10D6484D-B3DC-4557-BBAB-24D607DA83C0}" type="pres">
      <dgm:prSet presAssocID="{F6B681DF-184C-4D94-8500-248816184405}" presName="ThreeConn_1-2" presStyleLbl="fgAccFollowNode1" presStyleIdx="0" presStyleCnt="2">
        <dgm:presLayoutVars>
          <dgm:bulletEnabled val="1"/>
        </dgm:presLayoutVars>
      </dgm:prSet>
      <dgm:spPr/>
    </dgm:pt>
    <dgm:pt modelId="{ED268677-384E-45E3-82E2-72F993D1C43E}" type="pres">
      <dgm:prSet presAssocID="{F6B681DF-184C-4D94-8500-248816184405}" presName="ThreeConn_2-3" presStyleLbl="fgAccFollowNode1" presStyleIdx="1" presStyleCnt="2">
        <dgm:presLayoutVars>
          <dgm:bulletEnabled val="1"/>
        </dgm:presLayoutVars>
      </dgm:prSet>
      <dgm:spPr/>
    </dgm:pt>
    <dgm:pt modelId="{E3203FE3-5F67-4499-B2B1-154C62A7E4E5}" type="pres">
      <dgm:prSet presAssocID="{F6B681DF-184C-4D94-8500-248816184405}" presName="ThreeNodes_1_text" presStyleLbl="node1" presStyleIdx="2" presStyleCnt="3">
        <dgm:presLayoutVars>
          <dgm:bulletEnabled val="1"/>
        </dgm:presLayoutVars>
      </dgm:prSet>
      <dgm:spPr/>
    </dgm:pt>
    <dgm:pt modelId="{426E69C0-BB8B-4077-9B93-4BA3697764D3}" type="pres">
      <dgm:prSet presAssocID="{F6B681DF-184C-4D94-8500-248816184405}" presName="ThreeNodes_2_text" presStyleLbl="node1" presStyleIdx="2" presStyleCnt="3">
        <dgm:presLayoutVars>
          <dgm:bulletEnabled val="1"/>
        </dgm:presLayoutVars>
      </dgm:prSet>
      <dgm:spPr/>
    </dgm:pt>
    <dgm:pt modelId="{F6030181-FF85-4420-AAD9-7F4217B0FEF9}" type="pres">
      <dgm:prSet presAssocID="{F6B681DF-184C-4D94-8500-248816184405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7540E224-C377-4A48-9F79-4C0AE5EED219}" type="presOf" srcId="{584773E1-D7C9-4C93-B01C-9264C524578A}" destId="{8714A685-6010-464B-A2FA-84E8C99C988B}" srcOrd="0" destOrd="0" presId="urn:microsoft.com/office/officeart/2005/8/layout/vProcess5"/>
    <dgm:cxn modelId="{EA3FDB3B-AE70-43F9-B7AB-22C80FE88197}" srcId="{F6B681DF-184C-4D94-8500-248816184405}" destId="{B9B477E4-419E-4161-9220-0A38AB683373}" srcOrd="1" destOrd="0" parTransId="{0CC1B384-9498-4FF5-8B95-4F7D37121B76}" sibTransId="{4775BC84-64A2-439A-B98D-8B5DCF3DD419}"/>
    <dgm:cxn modelId="{27BDC53E-24F2-44B2-B7C6-16EED0AB2A1A}" srcId="{F6B681DF-184C-4D94-8500-248816184405}" destId="{5354AA79-AF1C-4898-8214-696BD87D78F7}" srcOrd="2" destOrd="0" parTransId="{1E68F0B7-7C18-423D-854A-CAFCCBBC124E}" sibTransId="{390D4701-EDC9-4FEC-9E65-B0131C5CA96E}"/>
    <dgm:cxn modelId="{E606533F-19A3-4D09-A9F4-47361DE194F8}" type="presOf" srcId="{B9B477E4-419E-4161-9220-0A38AB683373}" destId="{E17DA0EE-315A-49DC-8CDB-46D40C833628}" srcOrd="0" destOrd="0" presId="urn:microsoft.com/office/officeart/2005/8/layout/vProcess5"/>
    <dgm:cxn modelId="{FA3CFF60-1543-46E9-B6DF-D54DB0473225}" type="presOf" srcId="{CB850B9A-9460-416F-BFF8-C3335507F933}" destId="{10D6484D-B3DC-4557-BBAB-24D607DA83C0}" srcOrd="0" destOrd="0" presId="urn:microsoft.com/office/officeart/2005/8/layout/vProcess5"/>
    <dgm:cxn modelId="{00C2DA61-386F-4B5E-8811-7CE2B1D63D12}" type="presOf" srcId="{5354AA79-AF1C-4898-8214-696BD87D78F7}" destId="{F6030181-FF85-4420-AAD9-7F4217B0FEF9}" srcOrd="1" destOrd="0" presId="urn:microsoft.com/office/officeart/2005/8/layout/vProcess5"/>
    <dgm:cxn modelId="{33FE3E49-F960-486F-B11F-8B40A6F7A18E}" srcId="{F6B681DF-184C-4D94-8500-248816184405}" destId="{584773E1-D7C9-4C93-B01C-9264C524578A}" srcOrd="0" destOrd="0" parTransId="{9E33FEF1-4441-45C7-885E-46F5B7E7F225}" sibTransId="{CB850B9A-9460-416F-BFF8-C3335507F933}"/>
    <dgm:cxn modelId="{70B732B2-F7DF-468A-8472-41AB1803A5F8}" type="presOf" srcId="{F6B681DF-184C-4D94-8500-248816184405}" destId="{12CDD3B6-F080-4EA2-8440-BB1DCB525CE2}" srcOrd="0" destOrd="0" presId="urn:microsoft.com/office/officeart/2005/8/layout/vProcess5"/>
    <dgm:cxn modelId="{2254C8BC-A069-4B0F-9D62-4DEF42A70F98}" type="presOf" srcId="{B9B477E4-419E-4161-9220-0A38AB683373}" destId="{426E69C0-BB8B-4077-9B93-4BA3697764D3}" srcOrd="1" destOrd="0" presId="urn:microsoft.com/office/officeart/2005/8/layout/vProcess5"/>
    <dgm:cxn modelId="{AA38DBBD-A6CF-4A43-891C-62ABAC6B726A}" type="presOf" srcId="{584773E1-D7C9-4C93-B01C-9264C524578A}" destId="{E3203FE3-5F67-4499-B2B1-154C62A7E4E5}" srcOrd="1" destOrd="0" presId="urn:microsoft.com/office/officeart/2005/8/layout/vProcess5"/>
    <dgm:cxn modelId="{77767AC4-23E9-4B5D-90A2-5ABEBF2AC271}" type="presOf" srcId="{5354AA79-AF1C-4898-8214-696BD87D78F7}" destId="{9551CBD3-469B-4E5F-8A84-C8CC9A7CCA2D}" srcOrd="0" destOrd="0" presId="urn:microsoft.com/office/officeart/2005/8/layout/vProcess5"/>
    <dgm:cxn modelId="{0A01F6E7-D074-4EBD-912C-7CF4D4ABF854}" type="presOf" srcId="{4775BC84-64A2-439A-B98D-8B5DCF3DD419}" destId="{ED268677-384E-45E3-82E2-72F993D1C43E}" srcOrd="0" destOrd="0" presId="urn:microsoft.com/office/officeart/2005/8/layout/vProcess5"/>
    <dgm:cxn modelId="{AE45CD1D-C9D4-4E4A-923C-81CCFC3FDC2F}" type="presParOf" srcId="{12CDD3B6-F080-4EA2-8440-BB1DCB525CE2}" destId="{D5F25398-731C-472C-AA42-4FCA303E13A6}" srcOrd="0" destOrd="0" presId="urn:microsoft.com/office/officeart/2005/8/layout/vProcess5"/>
    <dgm:cxn modelId="{48D090F6-FE93-4873-8A4F-453E06BD4D17}" type="presParOf" srcId="{12CDD3B6-F080-4EA2-8440-BB1DCB525CE2}" destId="{8714A685-6010-464B-A2FA-84E8C99C988B}" srcOrd="1" destOrd="0" presId="urn:microsoft.com/office/officeart/2005/8/layout/vProcess5"/>
    <dgm:cxn modelId="{95C9588A-4987-49A4-BBC5-620250B2DD47}" type="presParOf" srcId="{12CDD3B6-F080-4EA2-8440-BB1DCB525CE2}" destId="{E17DA0EE-315A-49DC-8CDB-46D40C833628}" srcOrd="2" destOrd="0" presId="urn:microsoft.com/office/officeart/2005/8/layout/vProcess5"/>
    <dgm:cxn modelId="{00040DEA-031D-43E3-807B-8542B4F4C5E2}" type="presParOf" srcId="{12CDD3B6-F080-4EA2-8440-BB1DCB525CE2}" destId="{9551CBD3-469B-4E5F-8A84-C8CC9A7CCA2D}" srcOrd="3" destOrd="0" presId="urn:microsoft.com/office/officeart/2005/8/layout/vProcess5"/>
    <dgm:cxn modelId="{0F3F11E5-939A-481F-9B75-99A16FA212B1}" type="presParOf" srcId="{12CDD3B6-F080-4EA2-8440-BB1DCB525CE2}" destId="{10D6484D-B3DC-4557-BBAB-24D607DA83C0}" srcOrd="4" destOrd="0" presId="urn:microsoft.com/office/officeart/2005/8/layout/vProcess5"/>
    <dgm:cxn modelId="{20F31D9D-852C-4A5F-BBB1-D898BFF9254A}" type="presParOf" srcId="{12CDD3B6-F080-4EA2-8440-BB1DCB525CE2}" destId="{ED268677-384E-45E3-82E2-72F993D1C43E}" srcOrd="5" destOrd="0" presId="urn:microsoft.com/office/officeart/2005/8/layout/vProcess5"/>
    <dgm:cxn modelId="{ADEA5E67-F33D-49DF-AA48-2A11D961C7D6}" type="presParOf" srcId="{12CDD3B6-F080-4EA2-8440-BB1DCB525CE2}" destId="{E3203FE3-5F67-4499-B2B1-154C62A7E4E5}" srcOrd="6" destOrd="0" presId="urn:microsoft.com/office/officeart/2005/8/layout/vProcess5"/>
    <dgm:cxn modelId="{167CB041-44AE-4FD6-ACE7-24AE972D95B4}" type="presParOf" srcId="{12CDD3B6-F080-4EA2-8440-BB1DCB525CE2}" destId="{426E69C0-BB8B-4077-9B93-4BA3697764D3}" srcOrd="7" destOrd="0" presId="urn:microsoft.com/office/officeart/2005/8/layout/vProcess5"/>
    <dgm:cxn modelId="{2DE12097-742A-4FC6-9D51-28C6AA864D6C}" type="presParOf" srcId="{12CDD3B6-F080-4EA2-8440-BB1DCB525CE2}" destId="{F6030181-FF85-4420-AAD9-7F4217B0FEF9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14A685-6010-464B-A2FA-84E8C99C988B}">
      <dsp:nvSpPr>
        <dsp:cNvPr id="0" name=""/>
        <dsp:cNvSpPr/>
      </dsp:nvSpPr>
      <dsp:spPr>
        <a:xfrm>
          <a:off x="0" y="0"/>
          <a:ext cx="3989275" cy="968395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chemeClr val="accent6"/>
              </a:solidFill>
            </a:rPr>
            <a:t>sudo systemctl start jenkins </a:t>
          </a:r>
        </a:p>
      </dsp:txBody>
      <dsp:txXfrm>
        <a:off x="28363" y="28363"/>
        <a:ext cx="2944301" cy="911669"/>
      </dsp:txXfrm>
    </dsp:sp>
    <dsp:sp modelId="{E17DA0EE-315A-49DC-8CDB-46D40C833628}">
      <dsp:nvSpPr>
        <dsp:cNvPr id="0" name=""/>
        <dsp:cNvSpPr/>
      </dsp:nvSpPr>
      <dsp:spPr>
        <a:xfrm>
          <a:off x="351994" y="1129794"/>
          <a:ext cx="3989275" cy="968395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chemeClr val="accent6"/>
              </a:solidFill>
            </a:rPr>
            <a:t>Sudo systemctl enable jenkins</a:t>
          </a:r>
        </a:p>
      </dsp:txBody>
      <dsp:txXfrm>
        <a:off x="380357" y="1158157"/>
        <a:ext cx="2951097" cy="911669"/>
      </dsp:txXfrm>
    </dsp:sp>
    <dsp:sp modelId="{9551CBD3-469B-4E5F-8A84-C8CC9A7CCA2D}">
      <dsp:nvSpPr>
        <dsp:cNvPr id="0" name=""/>
        <dsp:cNvSpPr/>
      </dsp:nvSpPr>
      <dsp:spPr>
        <a:xfrm>
          <a:off x="703989" y="2259589"/>
          <a:ext cx="3989275" cy="968395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chemeClr val="accent6"/>
              </a:solidFill>
            </a:rPr>
            <a:t>sudo systemctl status jenkins</a:t>
          </a:r>
        </a:p>
      </dsp:txBody>
      <dsp:txXfrm>
        <a:off x="732352" y="2287952"/>
        <a:ext cx="2951097" cy="911669"/>
      </dsp:txXfrm>
    </dsp:sp>
    <dsp:sp modelId="{10D6484D-B3DC-4557-BBAB-24D607DA83C0}">
      <dsp:nvSpPr>
        <dsp:cNvPr id="0" name=""/>
        <dsp:cNvSpPr/>
      </dsp:nvSpPr>
      <dsp:spPr>
        <a:xfrm>
          <a:off x="3359818" y="734366"/>
          <a:ext cx="629457" cy="629457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accent6"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400" kern="1200"/>
        </a:p>
      </dsp:txBody>
      <dsp:txXfrm>
        <a:off x="3501446" y="734366"/>
        <a:ext cx="346201" cy="473666"/>
      </dsp:txXfrm>
    </dsp:sp>
    <dsp:sp modelId="{ED268677-384E-45E3-82E2-72F993D1C43E}">
      <dsp:nvSpPr>
        <dsp:cNvPr id="0" name=""/>
        <dsp:cNvSpPr/>
      </dsp:nvSpPr>
      <dsp:spPr>
        <a:xfrm>
          <a:off x="3711813" y="1857705"/>
          <a:ext cx="629457" cy="629457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accent6"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400" kern="1200"/>
        </a:p>
      </dsp:txBody>
      <dsp:txXfrm>
        <a:off x="3853441" y="1857705"/>
        <a:ext cx="346201" cy="4736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138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68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814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3768" y="639043"/>
            <a:ext cx="7864463" cy="3831221"/>
          </a:xfrm>
        </p:spPr>
        <p:txBody>
          <a:bodyPr anchor="ctr"/>
          <a:lstStyle/>
          <a:p>
            <a:r>
              <a:rPr lang="en-IN" b="1" i="0" dirty="0">
                <a:effectLst/>
                <a:latin typeface="ui-sans-serif"/>
              </a:rPr>
              <a:t>Terraform Script for AWS Infrastructure Provisioning</a:t>
            </a: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BB43702-B354-266A-1CB9-EFEEC07B4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771" y="223087"/>
            <a:ext cx="10698480" cy="500336"/>
          </a:xfrm>
        </p:spPr>
        <p:txBody>
          <a:bodyPr/>
          <a:lstStyle/>
          <a:p>
            <a:r>
              <a:rPr lang="en-US" sz="2000" dirty="0"/>
              <a:t>Steps to Initialize, Plan, and Apply Terraform</a:t>
            </a:r>
            <a:endParaRPr lang="en-IN" sz="200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73EC172-C6AD-E38B-4256-E35116158A90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 l="15108" t="40537" r="28789" b="32246"/>
          <a:stretch/>
        </p:blipFill>
        <p:spPr>
          <a:xfrm>
            <a:off x="365759" y="2932957"/>
            <a:ext cx="8488681" cy="231648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78F997-96B2-8042-83AE-7021A81061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290509-A0E1-A70B-735A-42B1322369B5}"/>
              </a:ext>
            </a:extLst>
          </p:cNvPr>
          <p:cNvSpPr txBox="1"/>
          <p:nvPr/>
        </p:nvSpPr>
        <p:spPr>
          <a:xfrm>
            <a:off x="365759" y="692943"/>
            <a:ext cx="6103620" cy="1901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6"/>
                </a:solidFill>
              </a:rPr>
              <a:t>Initialize Terraform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/>
                </a:solidFill>
              </a:rPr>
              <a:t>Run </a:t>
            </a:r>
            <a:r>
              <a:rPr lang="en-US" sz="1600" b="1" dirty="0">
                <a:solidFill>
                  <a:schemeClr val="accent6"/>
                </a:solidFill>
              </a:rPr>
              <a:t>terraform init </a:t>
            </a:r>
            <a:r>
              <a:rPr lang="en-US" sz="1600" dirty="0">
                <a:solidFill>
                  <a:schemeClr val="accent6"/>
                </a:solidFill>
              </a:rPr>
              <a:t>to: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Download and configure the necessary provider plugins.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Prepare the working directory for Terraform usage.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Ensure the backend configuration (if defined) is initialized.</a:t>
            </a:r>
            <a:endParaRPr lang="en-IN" sz="1600" dirty="0">
              <a:solidFill>
                <a:schemeClr val="accent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7CE45E-B20F-906C-1C0C-1388B54B886C}"/>
              </a:ext>
            </a:extLst>
          </p:cNvPr>
          <p:cNvSpPr txBox="1"/>
          <p:nvPr/>
        </p:nvSpPr>
        <p:spPr>
          <a:xfrm>
            <a:off x="365759" y="5369415"/>
            <a:ext cx="8774431" cy="793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6"/>
                </a:solidFill>
              </a:rPr>
              <a:t>Validate Terraform Configuration (Optional)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/>
                </a:solidFill>
              </a:rPr>
              <a:t>Use </a:t>
            </a:r>
            <a:r>
              <a:rPr lang="en-US" sz="1600" b="1" dirty="0">
                <a:solidFill>
                  <a:schemeClr val="accent6"/>
                </a:solidFill>
              </a:rPr>
              <a:t>terraform validate </a:t>
            </a:r>
            <a:r>
              <a:rPr lang="en-US" sz="1600" dirty="0">
                <a:solidFill>
                  <a:schemeClr val="accent6"/>
                </a:solidFill>
              </a:rPr>
              <a:t>to check the syntax and integrity of the Terraform files.</a:t>
            </a:r>
            <a:endParaRPr lang="en-IN" sz="1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200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E66F1C2-CE51-CCCB-64B9-A0C6CF2422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50564" y="95632"/>
            <a:ext cx="8684299" cy="828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/>
              <a:t>Plan Terraform Execution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Run</a:t>
            </a:r>
            <a:r>
              <a:rPr lang="en-US" sz="1600" b="1" dirty="0"/>
              <a:t> terraform plan</a:t>
            </a:r>
            <a:r>
              <a:rPr lang="en-US" sz="1600" dirty="0"/>
              <a:t> to</a:t>
            </a:r>
            <a:r>
              <a:rPr lang="en-US" sz="1600" b="1" dirty="0"/>
              <a:t>:</a:t>
            </a:r>
          </a:p>
          <a:p>
            <a:endParaRPr lang="en-IN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30AD036-04A5-5C81-951F-DF452351865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15887" t="38426" r="1610" b="7774"/>
          <a:stretch/>
        </p:blipFill>
        <p:spPr>
          <a:xfrm>
            <a:off x="1550564" y="1208425"/>
            <a:ext cx="6879333" cy="2317109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19102A-8C1D-9658-1991-25D87541254D}"/>
              </a:ext>
            </a:extLst>
          </p:cNvPr>
          <p:cNvSpPr txBox="1"/>
          <p:nvPr/>
        </p:nvSpPr>
        <p:spPr>
          <a:xfrm>
            <a:off x="1550564" y="3594632"/>
            <a:ext cx="3759373" cy="284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b="1" dirty="0">
                <a:solidFill>
                  <a:schemeClr val="accent6"/>
                </a:solidFill>
              </a:rPr>
              <a:t>Apply Terraform Configuration</a:t>
            </a:r>
          </a:p>
          <a:p>
            <a:pPr>
              <a:lnSpc>
                <a:spcPct val="250000"/>
              </a:lnSpc>
            </a:pPr>
            <a:r>
              <a:rPr lang="en-US" sz="1600" dirty="0">
                <a:solidFill>
                  <a:schemeClr val="accent6"/>
                </a:solidFill>
              </a:rPr>
              <a:t>Execute </a:t>
            </a:r>
            <a:r>
              <a:rPr lang="en-US" sz="1600" b="1" dirty="0">
                <a:solidFill>
                  <a:schemeClr val="accent6"/>
                </a:solidFill>
              </a:rPr>
              <a:t>terraform apply </a:t>
            </a:r>
            <a:r>
              <a:rPr lang="en-US" sz="1600" dirty="0">
                <a:solidFill>
                  <a:schemeClr val="accent6"/>
                </a:solidFill>
              </a:rPr>
              <a:t>to: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Provision and configure resources as defined in your Terraform files.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Review and confirm the changes if prompted.</a:t>
            </a:r>
            <a:endParaRPr lang="en-IN" sz="1600" dirty="0">
              <a:solidFill>
                <a:schemeClr val="accent6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350FB23-CD9A-6427-A33E-AA32ACE5E1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658" t="40234" r="2501" b="6667"/>
          <a:stretch/>
        </p:blipFill>
        <p:spPr>
          <a:xfrm>
            <a:off x="5309937" y="4230353"/>
            <a:ext cx="6577264" cy="24003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BEB093-82F7-DFD7-A7BE-35F8A1C42EF5}"/>
              </a:ext>
            </a:extLst>
          </p:cNvPr>
          <p:cNvSpPr txBox="1"/>
          <p:nvPr/>
        </p:nvSpPr>
        <p:spPr>
          <a:xfrm>
            <a:off x="8598569" y="1208425"/>
            <a:ext cx="3092504" cy="2270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Preview the changes Terraform will make to your infrastructure.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Ensure the configurations are correct before applying changes.</a:t>
            </a:r>
          </a:p>
        </p:txBody>
      </p:sp>
    </p:spTree>
    <p:extLst>
      <p:ext uri="{BB962C8B-B14F-4D97-AF65-F5344CB8AC3E}">
        <p14:creationId xmlns:p14="http://schemas.microsoft.com/office/powerpoint/2010/main" val="2244856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820FEE7-87E3-C50A-67A7-48B290246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5364" y="1071811"/>
            <a:ext cx="9875463" cy="471489"/>
          </a:xfrm>
        </p:spPr>
        <p:txBody>
          <a:bodyPr/>
          <a:lstStyle/>
          <a:p>
            <a:r>
              <a:rPr lang="en-US" sz="2000" b="1" i="0" dirty="0">
                <a:effectLst/>
                <a:latin typeface="ui-sans-serif"/>
              </a:rPr>
              <a:t>Verification Steps in AWS Management Console</a:t>
            </a:r>
            <a:b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</a:br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9DB6176-114C-88B7-2273-ACF7261920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55364" y="1307555"/>
            <a:ext cx="4008120" cy="15631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Verify IAM Configurations</a:t>
            </a:r>
          </a:p>
          <a:p>
            <a:pPr marL="0" indent="0">
              <a:buNone/>
            </a:pPr>
            <a:r>
              <a:rPr lang="en-US" sz="1600" b="1" dirty="0"/>
              <a:t>1.Navigate to the IAM Dashboard</a:t>
            </a:r>
            <a:r>
              <a:rPr lang="en-US" sz="1600" dirty="0"/>
              <a:t>:</a:t>
            </a:r>
          </a:p>
          <a:p>
            <a:r>
              <a:rPr lang="en-US" sz="1600" dirty="0"/>
              <a:t>Log in to the </a:t>
            </a:r>
            <a:r>
              <a:rPr lang="en-US" sz="1600" b="1" dirty="0"/>
              <a:t>AWS Console</a:t>
            </a:r>
            <a:r>
              <a:rPr lang="en-US" sz="1600" dirty="0"/>
              <a:t>.</a:t>
            </a:r>
          </a:p>
          <a:p>
            <a:r>
              <a:rPr lang="en-US" sz="1600" dirty="0"/>
              <a:t>Go to Services </a:t>
            </a:r>
            <a:r>
              <a:rPr lang="en-US" sz="1600" b="1" dirty="0"/>
              <a:t>&gt; IAM</a:t>
            </a:r>
            <a:r>
              <a:rPr lang="en-US" sz="1600" dirty="0"/>
              <a:t>.</a:t>
            </a:r>
            <a:endParaRPr lang="en-IN" sz="16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3332292-104D-12EF-7D9B-7E1BAAF2DBF2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2"/>
          <a:srcRect t="17329" b="8639"/>
          <a:stretch/>
        </p:blipFill>
        <p:spPr>
          <a:xfrm>
            <a:off x="5863484" y="1096871"/>
            <a:ext cx="5867343" cy="2443301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B190F54-11F9-3041-39A8-E6450E2FFD8E}"/>
              </a:ext>
            </a:extLst>
          </p:cNvPr>
          <p:cNvSpPr txBox="1"/>
          <p:nvPr/>
        </p:nvSpPr>
        <p:spPr>
          <a:xfrm>
            <a:off x="1743069" y="3705324"/>
            <a:ext cx="4008120" cy="2640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6"/>
                </a:solidFill>
              </a:rPr>
              <a:t>2.Check IAM Group: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Verify the group </a:t>
            </a:r>
            <a:r>
              <a:rPr lang="en-US" sz="1600" b="1" dirty="0">
                <a:solidFill>
                  <a:schemeClr val="accent6"/>
                </a:solidFill>
              </a:rPr>
              <a:t>group_prem </a:t>
            </a:r>
            <a:r>
              <a:rPr lang="en-US" sz="1600" dirty="0">
                <a:solidFill>
                  <a:schemeClr val="accent6"/>
                </a:solidFill>
              </a:rPr>
              <a:t>is created under the Groups section.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Ensure the attached policies </a:t>
            </a:r>
            <a:r>
              <a:rPr lang="en-US" sz="1600" b="1" dirty="0">
                <a:solidFill>
                  <a:schemeClr val="accent6"/>
                </a:solidFill>
              </a:rPr>
              <a:t>(EC2FullAccess, S3ListAllMyBuckets</a:t>
            </a:r>
            <a:r>
              <a:rPr lang="en-US" sz="1600" dirty="0">
                <a:solidFill>
                  <a:schemeClr val="accent6"/>
                </a:solidFill>
              </a:rPr>
              <a:t>, and </a:t>
            </a:r>
            <a:r>
              <a:rPr lang="en-US" sz="1600" b="1" dirty="0">
                <a:solidFill>
                  <a:schemeClr val="accent6"/>
                </a:solidFill>
              </a:rPr>
              <a:t>CloudWatchReadAccess) </a:t>
            </a:r>
            <a:r>
              <a:rPr lang="en-US" sz="1600" dirty="0">
                <a:solidFill>
                  <a:schemeClr val="accent6"/>
                </a:solidFill>
              </a:rPr>
              <a:t>are correctly applied.</a:t>
            </a:r>
            <a:endParaRPr lang="en-IN" sz="1600" dirty="0">
              <a:solidFill>
                <a:schemeClr val="accent6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C624276-E3F8-7F51-FCF4-DBB2D78043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503" r="1681" b="8538"/>
          <a:stretch/>
        </p:blipFill>
        <p:spPr>
          <a:xfrm>
            <a:off x="5863484" y="3855279"/>
            <a:ext cx="5867343" cy="226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61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8481412-093B-0C6E-3385-9091CEEE58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91353" y="2695540"/>
            <a:ext cx="6099258" cy="2010606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CD90399-7ACE-9B02-9AEA-5FF93BA2EAA7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991353" y="4845464"/>
            <a:ext cx="6099258" cy="19167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66C4F6-42D4-F801-28C9-3BDF9FA89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353" y="657533"/>
            <a:ext cx="6099258" cy="19167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3BBEE7-67FB-3612-1D18-DEB977E33F05}"/>
              </a:ext>
            </a:extLst>
          </p:cNvPr>
          <p:cNvSpPr txBox="1"/>
          <p:nvPr/>
        </p:nvSpPr>
        <p:spPr>
          <a:xfrm>
            <a:off x="7331242" y="876357"/>
            <a:ext cx="4860758" cy="5733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6"/>
                </a:solidFill>
              </a:rPr>
              <a:t>3.Check IAM Role: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Under the </a:t>
            </a:r>
            <a:r>
              <a:rPr lang="en-US" sz="1600" b="1" dirty="0">
                <a:solidFill>
                  <a:schemeClr val="accent6"/>
                </a:solidFill>
              </a:rPr>
              <a:t>Roles </a:t>
            </a:r>
            <a:r>
              <a:rPr lang="en-US" sz="1600" dirty="0">
                <a:solidFill>
                  <a:schemeClr val="accent6"/>
                </a:solidFill>
              </a:rPr>
              <a:t>section, confirm the role </a:t>
            </a:r>
            <a:r>
              <a:rPr lang="en-US" sz="1600" b="1" dirty="0">
                <a:solidFill>
                  <a:schemeClr val="accent6"/>
                </a:solidFill>
              </a:rPr>
              <a:t>role_prem </a:t>
            </a:r>
            <a:r>
              <a:rPr lang="en-US" sz="1600" dirty="0">
                <a:solidFill>
                  <a:schemeClr val="accent6"/>
                </a:solidFill>
              </a:rPr>
              <a:t>is created.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Check the Trust Relationships to ensure </a:t>
            </a:r>
            <a:r>
              <a:rPr lang="en-US" sz="1600" b="1" dirty="0">
                <a:solidFill>
                  <a:schemeClr val="accent6"/>
                </a:solidFill>
              </a:rPr>
              <a:t>EC2 service </a:t>
            </a:r>
            <a:r>
              <a:rPr lang="en-US" sz="1600" dirty="0">
                <a:solidFill>
                  <a:schemeClr val="accent6"/>
                </a:solidFill>
              </a:rPr>
              <a:t>is allowed to assume the </a:t>
            </a:r>
            <a:r>
              <a:rPr lang="en-US" sz="1600" b="1" dirty="0">
                <a:solidFill>
                  <a:schemeClr val="accent6"/>
                </a:solidFill>
              </a:rPr>
              <a:t>role</a:t>
            </a:r>
            <a:r>
              <a:rPr lang="en-US" sz="1400" b="1" dirty="0">
                <a:solidFill>
                  <a:schemeClr val="accent6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accent6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accent6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endParaRPr lang="en-US" sz="1400" b="1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endParaRPr lang="en-US" sz="1400" b="1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6"/>
                </a:solidFill>
              </a:rPr>
              <a:t>4.Check IAM User: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Go to the </a:t>
            </a:r>
            <a:r>
              <a:rPr lang="en-US" sz="1600" b="1" dirty="0">
                <a:solidFill>
                  <a:schemeClr val="accent6"/>
                </a:solidFill>
              </a:rPr>
              <a:t>Users </a:t>
            </a:r>
            <a:r>
              <a:rPr lang="en-US" sz="1600" dirty="0">
                <a:solidFill>
                  <a:schemeClr val="accent6"/>
                </a:solidFill>
              </a:rPr>
              <a:t>section.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Confirm the user </a:t>
            </a:r>
            <a:r>
              <a:rPr lang="en-US" sz="1600" b="1" dirty="0">
                <a:solidFill>
                  <a:schemeClr val="accent6"/>
                </a:solidFill>
              </a:rPr>
              <a:t>prem</a:t>
            </a:r>
            <a:r>
              <a:rPr lang="en-US" sz="1600" dirty="0">
                <a:solidFill>
                  <a:schemeClr val="accent6"/>
                </a:solidFill>
              </a:rPr>
              <a:t> is created and added to the </a:t>
            </a:r>
            <a:r>
              <a:rPr lang="en-US" sz="1600" b="1" dirty="0">
                <a:solidFill>
                  <a:schemeClr val="accent6"/>
                </a:solidFill>
              </a:rPr>
              <a:t>group_prem.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Verify the </a:t>
            </a:r>
            <a:r>
              <a:rPr lang="en-US" sz="1600" b="1" dirty="0">
                <a:solidFill>
                  <a:schemeClr val="accent6"/>
                </a:solidFill>
              </a:rPr>
              <a:t>login profile </a:t>
            </a:r>
            <a:r>
              <a:rPr lang="en-US" sz="1600" dirty="0">
                <a:solidFill>
                  <a:schemeClr val="accent6"/>
                </a:solidFill>
              </a:rPr>
              <a:t>is configured (</a:t>
            </a:r>
            <a:r>
              <a:rPr lang="en-US" sz="1600" b="1" dirty="0">
                <a:solidFill>
                  <a:schemeClr val="accent6"/>
                </a:solidFill>
              </a:rPr>
              <a:t>password reset required</a:t>
            </a:r>
            <a:r>
              <a:rPr lang="en-US" sz="1600" dirty="0">
                <a:solidFill>
                  <a:schemeClr val="accent6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089239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DAB21EF-F56D-9C1F-E0C8-B860E4382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307" y="1039729"/>
            <a:ext cx="2791326" cy="498810"/>
          </a:xfrm>
        </p:spPr>
        <p:txBody>
          <a:bodyPr/>
          <a:lstStyle/>
          <a:p>
            <a:pPr algn="l"/>
            <a:r>
              <a:rPr lang="en-IN" sz="1800" b="1" i="0" dirty="0">
                <a:effectLst/>
                <a:latin typeface="ui-sans-serif"/>
              </a:rPr>
              <a:t>2. Verify EC2 Instance</a:t>
            </a:r>
            <a:br>
              <a:rPr lang="en-IN" b="1" i="0" dirty="0">
                <a:solidFill>
                  <a:srgbClr val="0D0D0D"/>
                </a:solidFill>
                <a:effectLst/>
                <a:latin typeface="ui-sans-serif"/>
              </a:rPr>
            </a:br>
            <a:endParaRPr lang="en-IN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DD1B04C-253B-BFB4-5624-4B8E655312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684" y="1039729"/>
            <a:ext cx="9352548" cy="72379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/>
              <a:t>2.1.Login to the User EC2 Dashboard:</a:t>
            </a:r>
            <a:r>
              <a:rPr lang="en-US" sz="1600" dirty="0"/>
              <a:t>.</a:t>
            </a:r>
          </a:p>
          <a:p>
            <a:r>
              <a:rPr lang="en-US" sz="1600" dirty="0"/>
              <a:t>Go to Services &gt; </a:t>
            </a:r>
            <a:r>
              <a:rPr lang="en-US" sz="1600" b="1" dirty="0"/>
              <a:t>EC2.</a:t>
            </a:r>
          </a:p>
          <a:p>
            <a:pPr marL="0" indent="0">
              <a:buNone/>
            </a:pPr>
            <a:r>
              <a:rPr lang="en-US" sz="1600" b="1" dirty="0"/>
              <a:t>2.2.Check Instances:</a:t>
            </a:r>
          </a:p>
          <a:p>
            <a:r>
              <a:rPr lang="en-US" sz="1600" dirty="0"/>
              <a:t>Verify the </a:t>
            </a:r>
            <a:r>
              <a:rPr lang="en-US" sz="1600" b="1" dirty="0"/>
              <a:t>EC2 instance </a:t>
            </a:r>
            <a:r>
              <a:rPr lang="en-US" sz="1600" dirty="0"/>
              <a:t>is running under the </a:t>
            </a:r>
            <a:r>
              <a:rPr lang="en-US" sz="1600" b="1" dirty="0"/>
              <a:t>Instances</a:t>
            </a:r>
          </a:p>
          <a:p>
            <a:pPr marL="0" indent="0">
              <a:buNone/>
            </a:pPr>
            <a:r>
              <a:rPr lang="en-US" sz="1600" b="1" dirty="0"/>
              <a:t>         </a:t>
            </a:r>
            <a:r>
              <a:rPr lang="en-US" sz="1600" dirty="0"/>
              <a:t>section.</a:t>
            </a:r>
          </a:p>
          <a:p>
            <a:r>
              <a:rPr lang="en-US" sz="1600" dirty="0"/>
              <a:t>Confirm the instance details:</a:t>
            </a:r>
          </a:p>
          <a:p>
            <a:r>
              <a:rPr lang="en-US" sz="1600" b="1" dirty="0"/>
              <a:t>AMI:</a:t>
            </a:r>
            <a:r>
              <a:rPr lang="en-US" sz="1600" dirty="0"/>
              <a:t> Ubuntu 20.04 (ami-053b12d3152c0cc71).</a:t>
            </a:r>
          </a:p>
          <a:p>
            <a:r>
              <a:rPr lang="en-US" sz="1600" b="1" dirty="0"/>
              <a:t>Instance Type: </a:t>
            </a:r>
            <a:r>
              <a:rPr lang="en-US" sz="1600" dirty="0"/>
              <a:t>t2.medium.</a:t>
            </a:r>
          </a:p>
          <a:p>
            <a:r>
              <a:rPr lang="en-US" sz="1600" b="1" dirty="0"/>
              <a:t>Subnet: </a:t>
            </a:r>
            <a:r>
              <a:rPr lang="en-US" sz="1600" dirty="0"/>
              <a:t>Default subnet in ap-south-1a.</a:t>
            </a:r>
          </a:p>
          <a:p>
            <a:pPr marL="0" indent="0">
              <a:buNone/>
            </a:pPr>
            <a:r>
              <a:rPr lang="en-US" sz="1600" b="1" dirty="0"/>
              <a:t>2.3.Check Security Group:</a:t>
            </a:r>
          </a:p>
          <a:p>
            <a:r>
              <a:rPr lang="en-US" sz="1600" dirty="0"/>
              <a:t>Go to the </a:t>
            </a:r>
            <a:r>
              <a:rPr lang="en-US" sz="1600" b="1" dirty="0"/>
              <a:t>Security Groups </a:t>
            </a:r>
            <a:r>
              <a:rPr lang="en-US" sz="1600" dirty="0"/>
              <a:t>section.</a:t>
            </a:r>
          </a:p>
          <a:p>
            <a:r>
              <a:rPr lang="en-US" sz="1600" dirty="0"/>
              <a:t>Verify the </a:t>
            </a:r>
            <a:r>
              <a:rPr lang="en-US" sz="1600" b="1" dirty="0"/>
              <a:t>ec2_sg </a:t>
            </a:r>
            <a:r>
              <a:rPr lang="en-US" sz="1600" dirty="0"/>
              <a:t>group is created with the following rules:</a:t>
            </a:r>
          </a:p>
          <a:p>
            <a:r>
              <a:rPr lang="en-US" sz="1600" b="1" dirty="0"/>
              <a:t>Inbound: </a:t>
            </a:r>
            <a:r>
              <a:rPr lang="en-US" sz="1600" dirty="0"/>
              <a:t>Ports 22 (SSH), 8080 (HTTP), 9000 (SonarQube).</a:t>
            </a:r>
          </a:p>
          <a:p>
            <a:r>
              <a:rPr lang="en-US" sz="1600" b="1" dirty="0"/>
              <a:t>Outbound: </a:t>
            </a:r>
            <a:r>
              <a:rPr lang="en-US" sz="1600" dirty="0"/>
              <a:t>All traffic allowed.</a:t>
            </a:r>
          </a:p>
          <a:p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72EAC07-6179-3C85-797B-4F1048ADE1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772" t="33889" r="3413" b="10585"/>
          <a:stretch/>
        </p:blipFill>
        <p:spPr>
          <a:xfrm>
            <a:off x="6096000" y="4814175"/>
            <a:ext cx="5552927" cy="20438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CEF6571-E0CD-B74E-3C3E-95A0AEFF6A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666" r="1250" b="26222"/>
          <a:stretch/>
        </p:blipFill>
        <p:spPr>
          <a:xfrm>
            <a:off x="6096000" y="540418"/>
            <a:ext cx="5552927" cy="19962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BB487D0-D8DA-D1A0-264E-603DE4D8537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8666" r="2000" b="18000"/>
          <a:stretch/>
        </p:blipFill>
        <p:spPr>
          <a:xfrm>
            <a:off x="6095999" y="2662485"/>
            <a:ext cx="5552927" cy="199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36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21814DD1-7822-E186-4D7A-D2A234F6A0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2505" y="284342"/>
            <a:ext cx="6529137" cy="340534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1900" b="1" dirty="0"/>
              <a:t>3.Verify IAM Instance Profile</a:t>
            </a:r>
          </a:p>
          <a:p>
            <a:pPr>
              <a:lnSpc>
                <a:spcPct val="150000"/>
              </a:lnSpc>
            </a:pPr>
            <a:r>
              <a:rPr lang="en-US" sz="1700" b="1" dirty="0"/>
              <a:t>3.1.Navigate to the IAM Dashboard: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Go to the </a:t>
            </a:r>
            <a:r>
              <a:rPr lang="en-US" sz="1700" b="1" dirty="0"/>
              <a:t>Roles</a:t>
            </a:r>
            <a:r>
              <a:rPr lang="en-US" sz="1700" dirty="0"/>
              <a:t> section.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Verify the role </a:t>
            </a:r>
            <a:r>
              <a:rPr lang="en-US" sz="1700" b="1" dirty="0"/>
              <a:t>role_prem </a:t>
            </a:r>
            <a:r>
              <a:rPr lang="en-US" sz="1700" dirty="0"/>
              <a:t>is associated with the instance</a:t>
            </a:r>
          </a:p>
          <a:p>
            <a:pPr>
              <a:lnSpc>
                <a:spcPct val="150000"/>
              </a:lnSpc>
            </a:pPr>
            <a:r>
              <a:rPr lang="en-US" sz="1700" dirty="0"/>
              <a:t>         profile </a:t>
            </a:r>
            <a:r>
              <a:rPr lang="en-US" sz="1700" b="1" dirty="0"/>
              <a:t>my_iam_profile.</a:t>
            </a:r>
          </a:p>
          <a:p>
            <a:pPr>
              <a:lnSpc>
                <a:spcPct val="150000"/>
              </a:lnSpc>
            </a:pPr>
            <a:r>
              <a:rPr lang="en-US" sz="1700" b="1" dirty="0"/>
              <a:t>3.2.Check the EC2 Instance in the EC2 Dashboard: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Confirm the instance has the </a:t>
            </a:r>
            <a:r>
              <a:rPr lang="en-US" sz="1700" b="1" dirty="0"/>
              <a:t>IAM instance profile </a:t>
            </a:r>
            <a:r>
              <a:rPr lang="en-US" sz="1700" dirty="0"/>
              <a:t>attached under </a:t>
            </a:r>
          </a:p>
          <a:p>
            <a:pPr>
              <a:lnSpc>
                <a:spcPct val="150000"/>
              </a:lnSpc>
            </a:pPr>
            <a:r>
              <a:rPr lang="en-US" sz="1700" b="1" dirty="0"/>
              <a:t>       Description</a:t>
            </a:r>
            <a:r>
              <a:rPr lang="en-US" sz="1700" dirty="0"/>
              <a:t> &gt; </a:t>
            </a:r>
            <a:r>
              <a:rPr lang="en-US" sz="1700" b="1" dirty="0"/>
              <a:t>IAM Role</a:t>
            </a:r>
            <a:r>
              <a:rPr lang="en-US" sz="1700" dirty="0"/>
              <a:t>.</a:t>
            </a:r>
            <a:endParaRPr lang="en-IN" sz="17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BD1CEF-8CF7-DA61-BF4F-0763D231DD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6753"/>
          <a:stretch/>
        </p:blipFill>
        <p:spPr>
          <a:xfrm>
            <a:off x="5771536" y="844500"/>
            <a:ext cx="5938684" cy="11979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8F0600-6E38-65C4-A235-2C52D4F45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610" y="3570020"/>
            <a:ext cx="7926485" cy="284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566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09F11F-3904-2575-427E-BDE835BF4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588" y="221656"/>
            <a:ext cx="5271644" cy="2611716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1800" b="1" dirty="0"/>
              <a:t>4.Verify S3 Access via AWS Console</a:t>
            </a:r>
          </a:p>
          <a:p>
            <a:pPr>
              <a:lnSpc>
                <a:spcPct val="200000"/>
              </a:lnSpc>
            </a:pPr>
            <a:r>
              <a:rPr lang="en-US" sz="1600" b="1" dirty="0"/>
              <a:t>4.1.Navigate to the S3 Dashboard: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Go to </a:t>
            </a:r>
            <a:r>
              <a:rPr lang="en-US" sz="1600" b="1" dirty="0"/>
              <a:t>Services &gt; S3</a:t>
            </a:r>
            <a:r>
              <a:rPr lang="en-US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Ensure that all available buckets are listed, confirming that the </a:t>
            </a:r>
            <a:r>
              <a:rPr lang="en-US" sz="1600" b="1" dirty="0"/>
              <a:t>ListAllMyBuckets</a:t>
            </a:r>
            <a:r>
              <a:rPr lang="en-US" sz="1600" dirty="0"/>
              <a:t> action is working for the </a:t>
            </a:r>
            <a:r>
              <a:rPr lang="en-US" sz="1600" b="1" dirty="0"/>
              <a:t>prem user.</a:t>
            </a:r>
          </a:p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E6BAAB-4987-ACA1-2BF1-15FCB42972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480" r="1842" b="11813"/>
          <a:stretch/>
        </p:blipFill>
        <p:spPr>
          <a:xfrm>
            <a:off x="5415460" y="752754"/>
            <a:ext cx="6144126" cy="19852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E709E7-3D36-B7AC-7EA4-F716621B3A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479" r="1842" b="23977"/>
          <a:stretch/>
        </p:blipFill>
        <p:spPr>
          <a:xfrm>
            <a:off x="224588" y="2833372"/>
            <a:ext cx="6144126" cy="20260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BC7D1F-4106-138B-B11B-ADCE8CDC01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3448" r="1842" b="8772"/>
          <a:stretch/>
        </p:blipFill>
        <p:spPr>
          <a:xfrm>
            <a:off x="224588" y="4762500"/>
            <a:ext cx="6104022" cy="8155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FBB541-330F-0F05-C58D-684A80F0B7DE}"/>
              </a:ext>
            </a:extLst>
          </p:cNvPr>
          <p:cNvSpPr txBox="1"/>
          <p:nvPr/>
        </p:nvSpPr>
        <p:spPr>
          <a:xfrm>
            <a:off x="6566913" y="3080271"/>
            <a:ext cx="5400499" cy="1532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Select any bucket and attempt to</a:t>
            </a:r>
            <a:r>
              <a:rPr lang="en-US" sz="1600" b="1" dirty="0">
                <a:solidFill>
                  <a:schemeClr val="accent6"/>
                </a:solidFill>
              </a:rPr>
              <a:t> delete </a:t>
            </a:r>
            <a:r>
              <a:rPr lang="en-US" sz="1600" dirty="0">
                <a:solidFill>
                  <a:schemeClr val="accent6"/>
                </a:solidFill>
              </a:rPr>
              <a:t>it.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The </a:t>
            </a:r>
            <a:r>
              <a:rPr lang="en-US" sz="1600" b="1" dirty="0">
                <a:solidFill>
                  <a:schemeClr val="accent6"/>
                </a:solidFill>
              </a:rPr>
              <a:t>IAM</a:t>
            </a:r>
            <a:r>
              <a:rPr lang="en-US" sz="1600" dirty="0">
                <a:solidFill>
                  <a:schemeClr val="accent6"/>
                </a:solidFill>
              </a:rPr>
              <a:t> </a:t>
            </a:r>
            <a:r>
              <a:rPr lang="en-US" sz="1600" b="1" dirty="0">
                <a:solidFill>
                  <a:schemeClr val="accent6"/>
                </a:solidFill>
              </a:rPr>
              <a:t>user prem </a:t>
            </a:r>
            <a:r>
              <a:rPr lang="en-US" sz="1600" dirty="0">
                <a:solidFill>
                  <a:schemeClr val="accent6"/>
                </a:solidFill>
              </a:rPr>
              <a:t>should not have permissions to </a:t>
            </a:r>
            <a:r>
              <a:rPr lang="en-US" sz="1600" b="1" dirty="0">
                <a:solidFill>
                  <a:schemeClr val="accent6"/>
                </a:solidFill>
              </a:rPr>
              <a:t>delete buckets.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Only for Listing the buckets the user have the permission</a:t>
            </a:r>
            <a:endParaRPr lang="en-IN" sz="1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980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18481" y="310652"/>
            <a:ext cx="6598825" cy="395201"/>
          </a:xfrm>
        </p:spPr>
        <p:txBody>
          <a:bodyPr/>
          <a:lstStyle/>
          <a:p>
            <a:r>
              <a:rPr lang="en-US" sz="2000" b="1" dirty="0"/>
              <a:t>Connect to the EC2 Instance using MobaXterm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B2C784-6C6B-7F1E-88B8-8415551FA1EC}"/>
              </a:ext>
            </a:extLst>
          </p:cNvPr>
          <p:cNvSpPr txBox="1"/>
          <p:nvPr/>
        </p:nvSpPr>
        <p:spPr>
          <a:xfrm>
            <a:off x="8288596" y="986694"/>
            <a:ext cx="3636900" cy="1029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accent6"/>
                </a:solidFill>
              </a:rPr>
              <a:t>Here we can use </a:t>
            </a:r>
            <a:r>
              <a:rPr lang="en-US" sz="1400" b="1" dirty="0">
                <a:solidFill>
                  <a:schemeClr val="accent6"/>
                </a:solidFill>
              </a:rPr>
              <a:t>MobaXterm</a:t>
            </a:r>
            <a:r>
              <a:rPr lang="en-US" sz="1400" dirty="0">
                <a:solidFill>
                  <a:schemeClr val="accent6"/>
                </a:solidFill>
              </a:rPr>
              <a:t>, a popular </a:t>
            </a:r>
            <a:r>
              <a:rPr lang="en-US" sz="1400" b="1" dirty="0">
                <a:solidFill>
                  <a:schemeClr val="accent6"/>
                </a:solidFill>
              </a:rPr>
              <a:t>SSH client</a:t>
            </a:r>
            <a:r>
              <a:rPr lang="en-US" sz="1400" dirty="0">
                <a:solidFill>
                  <a:schemeClr val="accent6"/>
                </a:solidFill>
              </a:rPr>
              <a:t>, to connect to your </a:t>
            </a:r>
            <a:r>
              <a:rPr lang="en-US" sz="1400" b="1" dirty="0">
                <a:solidFill>
                  <a:schemeClr val="accent6"/>
                </a:solidFill>
              </a:rPr>
              <a:t>AWS EC2 instance </a:t>
            </a:r>
            <a:r>
              <a:rPr lang="en-US" sz="1400" dirty="0">
                <a:solidFill>
                  <a:schemeClr val="accent6"/>
                </a:solidFill>
              </a:rPr>
              <a:t>from your local system</a:t>
            </a:r>
            <a:endParaRPr lang="en-IN" sz="1400" dirty="0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CE1BE6-3CCF-C29D-0E77-2F8F215B5817}"/>
              </a:ext>
            </a:extLst>
          </p:cNvPr>
          <p:cNvSpPr txBox="1"/>
          <p:nvPr/>
        </p:nvSpPr>
        <p:spPr>
          <a:xfrm>
            <a:off x="8287045" y="2117696"/>
            <a:ext cx="3745056" cy="1352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accent6"/>
                </a:solidFill>
              </a:rPr>
              <a:t>Create a New SSH Session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/>
                </a:solidFill>
              </a:rPr>
              <a:t>In the MobaXterm home screen, click on Session in the top-left menu.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/>
                </a:solidFill>
              </a:rPr>
              <a:t>In the Session Settings, click SSH.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4E91FD8-0BDB-CE78-9A42-B17499DE2D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7893"/>
          <a:stretch/>
        </p:blipFill>
        <p:spPr>
          <a:xfrm>
            <a:off x="1518481" y="799881"/>
            <a:ext cx="6598825" cy="26765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0822618-8F1F-E11A-0DAD-01F45BDA8F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903" b="15699"/>
          <a:stretch/>
        </p:blipFill>
        <p:spPr>
          <a:xfrm>
            <a:off x="1518481" y="3571863"/>
            <a:ext cx="6598825" cy="297693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E4A93BF-EC76-24A1-8D51-633E4E27375B}"/>
              </a:ext>
            </a:extLst>
          </p:cNvPr>
          <p:cNvSpPr txBox="1"/>
          <p:nvPr/>
        </p:nvSpPr>
        <p:spPr>
          <a:xfrm>
            <a:off x="8288596" y="3571863"/>
            <a:ext cx="3745055" cy="199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accent6"/>
                </a:solidFill>
              </a:rPr>
              <a:t>Enter the EC2 Instance Details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/>
                </a:solidFill>
              </a:rPr>
              <a:t>In the </a:t>
            </a:r>
            <a:r>
              <a:rPr lang="en-US" sz="1400" b="1" dirty="0">
                <a:solidFill>
                  <a:schemeClr val="accent6"/>
                </a:solidFill>
              </a:rPr>
              <a:t>Remote Host </a:t>
            </a:r>
            <a:r>
              <a:rPr lang="en-US" sz="1400" dirty="0">
                <a:solidFill>
                  <a:schemeClr val="accent6"/>
                </a:solidFill>
              </a:rPr>
              <a:t>field, enter your EC2 instance’s Public IP Address</a:t>
            </a:r>
            <a:r>
              <a:rPr lang="en-US" sz="1400" b="1" dirty="0">
                <a:solidFill>
                  <a:schemeClr val="accent6"/>
                </a:solidFill>
              </a:rPr>
              <a:t>(</a:t>
            </a:r>
            <a:r>
              <a:rPr lang="en-IN" sz="1400" b="1" i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3.110.178.160</a:t>
            </a:r>
            <a:r>
              <a:rPr lang="en-IN" sz="1400" b="1" i="0" dirty="0">
                <a:solidFill>
                  <a:schemeClr val="accent6"/>
                </a:solidFill>
                <a:effectLst/>
                <a:latin typeface="ui-sans-serif"/>
              </a:rPr>
              <a:t>)</a:t>
            </a:r>
            <a:r>
              <a:rPr lang="en-US" sz="1400" b="1" dirty="0">
                <a:solidFill>
                  <a:schemeClr val="accent6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/>
                </a:solidFill>
              </a:rPr>
              <a:t>Ensure the </a:t>
            </a:r>
            <a:r>
              <a:rPr lang="en-US" sz="1400" b="1" dirty="0">
                <a:solidFill>
                  <a:schemeClr val="accent6"/>
                </a:solidFill>
              </a:rPr>
              <a:t>Port </a:t>
            </a:r>
            <a:r>
              <a:rPr lang="en-US" sz="1400" dirty="0">
                <a:solidFill>
                  <a:schemeClr val="accent6"/>
                </a:solidFill>
              </a:rPr>
              <a:t>is set to </a:t>
            </a:r>
            <a:r>
              <a:rPr lang="en-US" sz="1400" b="1" dirty="0">
                <a:solidFill>
                  <a:schemeClr val="accent6"/>
                </a:solidFill>
              </a:rPr>
              <a:t>22</a:t>
            </a:r>
            <a:r>
              <a:rPr lang="en-US" sz="1400" dirty="0">
                <a:solidFill>
                  <a:schemeClr val="accent6"/>
                </a:solidFill>
              </a:rPr>
              <a:t> (default SSH port).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/>
                </a:solidFill>
              </a:rPr>
              <a:t>Enter </a:t>
            </a:r>
            <a:r>
              <a:rPr lang="en-US" sz="1400" b="1" dirty="0">
                <a:solidFill>
                  <a:schemeClr val="accent6"/>
                </a:solidFill>
              </a:rPr>
              <a:t>specify username (ubuntu) .</a:t>
            </a:r>
            <a:endParaRPr lang="en-IN" sz="1400" b="1" dirty="0"/>
          </a:p>
        </p:txBody>
      </p:sp>
    </p:spTree>
    <p:extLst>
      <p:ext uri="{BB962C8B-B14F-4D97-AF65-F5344CB8AC3E}">
        <p14:creationId xmlns:p14="http://schemas.microsoft.com/office/powerpoint/2010/main" val="3969996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288BD9B8-D6A6-D55A-830D-4D3CC2DC3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73980" y="1206406"/>
            <a:ext cx="3433010" cy="304475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In the </a:t>
            </a:r>
            <a:r>
              <a:rPr lang="en-US" sz="1400" b="1" dirty="0"/>
              <a:t>SSH Session Settings</a:t>
            </a:r>
            <a:r>
              <a:rPr lang="en-US" sz="1400" dirty="0"/>
              <a:t>, click on </a:t>
            </a:r>
            <a:r>
              <a:rPr lang="en-US" sz="1400" b="1" dirty="0"/>
              <a:t>Advanced SSH Settings</a:t>
            </a:r>
            <a:r>
              <a:rPr lang="en-US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Under </a:t>
            </a:r>
            <a:r>
              <a:rPr lang="en-US" sz="1400" b="1" dirty="0"/>
              <a:t>Use private key</a:t>
            </a:r>
            <a:r>
              <a:rPr lang="en-US" sz="1400" dirty="0"/>
              <a:t>, click Browse and select your </a:t>
            </a:r>
            <a:r>
              <a:rPr lang="en-US" sz="1400" b="1" dirty="0"/>
              <a:t>new-key.pem </a:t>
            </a:r>
            <a:r>
              <a:rPr lang="en-US" sz="1400" dirty="0"/>
              <a:t>file (downloaded from AWS).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Click </a:t>
            </a:r>
            <a:r>
              <a:rPr lang="en-US" sz="1400" b="1" dirty="0"/>
              <a:t>OK</a:t>
            </a:r>
            <a:r>
              <a:rPr lang="en-US" sz="1400" dirty="0"/>
              <a:t> to save the settings.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C975DD-624E-EEE0-DD5F-FA251DB5D1C3}"/>
              </a:ext>
            </a:extLst>
          </p:cNvPr>
          <p:cNvSpPr txBox="1"/>
          <p:nvPr/>
        </p:nvSpPr>
        <p:spPr>
          <a:xfrm>
            <a:off x="1812758" y="5593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Configure the Private Key (PEM File)</a:t>
            </a:r>
            <a:endParaRPr lang="en-IN" b="1" dirty="0">
              <a:solidFill>
                <a:schemeClr val="accent6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A6D693-F481-404C-8A01-0647F0692A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679" r="10132" b="17228"/>
          <a:stretch/>
        </p:blipFill>
        <p:spPr>
          <a:xfrm>
            <a:off x="1812758" y="1052436"/>
            <a:ext cx="6375467" cy="24961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9B6FFC-D2CB-D6EA-B214-A566DA4394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69" t="13541" r="6283" b="14535"/>
          <a:stretch/>
        </p:blipFill>
        <p:spPr>
          <a:xfrm>
            <a:off x="1812758" y="3687714"/>
            <a:ext cx="6375467" cy="287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21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6511644-8395-8C88-E87C-7B9C8FCAC8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b="5321"/>
          <a:stretch/>
        </p:blipFill>
        <p:spPr>
          <a:xfrm>
            <a:off x="569572" y="2145465"/>
            <a:ext cx="8201009" cy="4367630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D9B610-9934-55AF-1ED8-FDB1B0CC1792}"/>
              </a:ext>
            </a:extLst>
          </p:cNvPr>
          <p:cNvSpPr txBox="1"/>
          <p:nvPr/>
        </p:nvSpPr>
        <p:spPr>
          <a:xfrm>
            <a:off x="729915" y="761818"/>
            <a:ext cx="6112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Login to the EC2 Instance</a:t>
            </a:r>
            <a:endParaRPr lang="en-IN" b="1" dirty="0">
              <a:solidFill>
                <a:schemeClr val="accent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995357-FE4F-9C1F-84FB-9643C17224E8}"/>
              </a:ext>
            </a:extLst>
          </p:cNvPr>
          <p:cNvSpPr txBox="1"/>
          <p:nvPr/>
        </p:nvSpPr>
        <p:spPr>
          <a:xfrm>
            <a:off x="729915" y="1268975"/>
            <a:ext cx="6112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You are now connected to your EC2 instance via MobaXterm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6213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/>
          <a:lstStyle/>
          <a:p>
            <a:r>
              <a:rPr lang="en-US" sz="2400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6801853" cy="296608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IAM Setup: Group, Role, Policies, and User configuration.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EC2 Instance: Provisioning, securing, and connecting.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Software Installation: Installing and configuring Jenkins and SonarQube.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E0D89F1-8A67-5513-4765-EE1472225D2F}"/>
              </a:ext>
            </a:extLst>
          </p:cNvPr>
          <p:cNvSpPr txBox="1"/>
          <p:nvPr/>
        </p:nvSpPr>
        <p:spPr>
          <a:xfrm>
            <a:off x="649704" y="314191"/>
            <a:ext cx="8783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Introduction to Jenkins </a:t>
            </a:r>
            <a:endParaRPr lang="en-IN" sz="2000" b="1" dirty="0">
              <a:solidFill>
                <a:schemeClr val="accent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E7CA4F-3A6C-3504-DAE1-85EE1727D0B2}"/>
              </a:ext>
            </a:extLst>
          </p:cNvPr>
          <p:cNvSpPr txBox="1"/>
          <p:nvPr/>
        </p:nvSpPr>
        <p:spPr>
          <a:xfrm>
            <a:off x="649703" y="638508"/>
            <a:ext cx="10667226" cy="116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6"/>
                </a:solidFill>
              </a:rPr>
              <a:t>Jenkins</a:t>
            </a:r>
            <a:r>
              <a:rPr lang="en-US" sz="1600" dirty="0">
                <a:solidFill>
                  <a:schemeClr val="accent6"/>
                </a:solidFill>
              </a:rPr>
              <a:t> is a powerful, open-source automation server that helps streamline software development processes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/>
                </a:solidFill>
              </a:rPr>
              <a:t>by automating tasks related to building, testing, and deploying applications. It is widely used in DevOps to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/>
                </a:solidFill>
              </a:rPr>
              <a:t>enable </a:t>
            </a:r>
            <a:r>
              <a:rPr lang="en-US" sz="1600" b="1" dirty="0">
                <a:solidFill>
                  <a:schemeClr val="accent6"/>
                </a:solidFill>
              </a:rPr>
              <a:t>Continuous Integration (CI) </a:t>
            </a:r>
            <a:r>
              <a:rPr lang="en-US" sz="1600" dirty="0">
                <a:solidFill>
                  <a:schemeClr val="accent6"/>
                </a:solidFill>
              </a:rPr>
              <a:t>and</a:t>
            </a:r>
            <a:r>
              <a:rPr lang="en-US" sz="1600" b="1" dirty="0">
                <a:solidFill>
                  <a:schemeClr val="accent6"/>
                </a:solidFill>
              </a:rPr>
              <a:t> Continuous Delivery (CD), </a:t>
            </a:r>
            <a:r>
              <a:rPr lang="en-US" sz="1600" dirty="0">
                <a:solidFill>
                  <a:schemeClr val="accent6"/>
                </a:solidFill>
              </a:rPr>
              <a:t>ensuring faster, more reliable software releases.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892A55-7800-5B4A-F701-3E9AECFB35BA}"/>
              </a:ext>
            </a:extLst>
          </p:cNvPr>
          <p:cNvSpPr txBox="1"/>
          <p:nvPr/>
        </p:nvSpPr>
        <p:spPr>
          <a:xfrm>
            <a:off x="649703" y="1927090"/>
            <a:ext cx="9251381" cy="4486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Automates repetitive tasks</a:t>
            </a:r>
            <a:r>
              <a:rPr lang="en-US" sz="1600" dirty="0">
                <a:solidFill>
                  <a:schemeClr val="accent6"/>
                </a:solidFill>
              </a:rPr>
              <a:t> like builds, tests, and deployments.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Reduces manual errors</a:t>
            </a:r>
            <a:r>
              <a:rPr lang="en-US" sz="1600" dirty="0">
                <a:solidFill>
                  <a:schemeClr val="accent6"/>
                </a:solidFill>
              </a:rPr>
              <a:t> by ensuring consistency in build processes.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Detects code issues early </a:t>
            </a:r>
            <a:r>
              <a:rPr lang="en-US" sz="1600" dirty="0">
                <a:solidFill>
                  <a:schemeClr val="accent6"/>
                </a:solidFill>
              </a:rPr>
              <a:t>with Continuous Integration.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Speeds up software delivery </a:t>
            </a:r>
            <a:r>
              <a:rPr lang="en-US" sz="1600" dirty="0">
                <a:solidFill>
                  <a:schemeClr val="accent6"/>
                </a:solidFill>
              </a:rPr>
              <a:t>through Continuous Delivery pipelines.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Integrates with multiple tools </a:t>
            </a:r>
            <a:r>
              <a:rPr lang="en-US" sz="1600" dirty="0">
                <a:solidFill>
                  <a:schemeClr val="accent6"/>
                </a:solidFill>
              </a:rPr>
              <a:t>such as Docker, SonarQube, Kubernetes, etc.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Continuous Integration: </a:t>
            </a:r>
            <a:r>
              <a:rPr lang="en-US" sz="1600" dirty="0">
                <a:solidFill>
                  <a:schemeClr val="accent6"/>
                </a:solidFill>
              </a:rPr>
              <a:t>Automatically build and test code changes to detect errors early.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Continuous Delivery</a:t>
            </a:r>
            <a:r>
              <a:rPr lang="en-US" sz="1600" dirty="0">
                <a:solidFill>
                  <a:schemeClr val="accent6"/>
                </a:solidFill>
              </a:rPr>
              <a:t>: Automate the deployment of applications to different environments.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Automated Testing: </a:t>
            </a:r>
            <a:r>
              <a:rPr lang="en-US" sz="1600" dirty="0">
                <a:solidFill>
                  <a:schemeClr val="accent6"/>
                </a:solidFill>
              </a:rPr>
              <a:t>Run unit tests, integration tests, and performance tests.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Build Automation: </a:t>
            </a:r>
            <a:r>
              <a:rPr lang="en-US" sz="1600" dirty="0">
                <a:solidFill>
                  <a:schemeClr val="accent6"/>
                </a:solidFill>
              </a:rPr>
              <a:t>Compile, package, and deliver artifacts using tools like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/>
                </a:solidFill>
              </a:rPr>
              <a:t>      Maven, Gradle, and Ant.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Containerization and Deployment: </a:t>
            </a:r>
            <a:r>
              <a:rPr lang="en-US" sz="1600" dirty="0">
                <a:solidFill>
                  <a:schemeClr val="accent6"/>
                </a:solidFill>
              </a:rPr>
              <a:t>Build Docker images and deploy them to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/>
                </a:solidFill>
              </a:rPr>
              <a:t>       cloud environments or orchestration platforms.</a:t>
            </a:r>
            <a:endParaRPr lang="en-IN" sz="1600" dirty="0">
              <a:solidFill>
                <a:schemeClr val="accent6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7B4049-DC50-8CCC-5F21-54C42B352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857" y="3646279"/>
            <a:ext cx="2762865" cy="255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8B5CEF2-E667-BBB5-2EA6-C06F93B6D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02832" y="760878"/>
            <a:ext cx="7965460" cy="842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dirty="0"/>
              <a:t>After connecting to your </a:t>
            </a:r>
            <a:r>
              <a:rPr lang="en-US" sz="1600" b="1" dirty="0"/>
              <a:t>EC2 instance </a:t>
            </a:r>
            <a:r>
              <a:rPr lang="en-US" sz="1600" dirty="0"/>
              <a:t>using </a:t>
            </a:r>
            <a:r>
              <a:rPr lang="en-US" sz="1600" b="1" dirty="0"/>
              <a:t>MobaXterm</a:t>
            </a:r>
            <a:r>
              <a:rPr lang="en-US" sz="1600" dirty="0"/>
              <a:t> follow the steps below to install</a:t>
            </a:r>
            <a:r>
              <a:rPr lang="en-US" sz="1600" b="1" dirty="0"/>
              <a:t> Jenkins </a:t>
            </a:r>
            <a:r>
              <a:rPr lang="en-US" sz="1600" dirty="0"/>
              <a:t>on </a:t>
            </a:r>
            <a:r>
              <a:rPr lang="en-US" sz="1600" b="1" dirty="0"/>
              <a:t>Ubuntu.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F9A874-5D3A-74B7-A81D-E3BA0C76F2CD}"/>
              </a:ext>
            </a:extLst>
          </p:cNvPr>
          <p:cNvSpPr txBox="1"/>
          <p:nvPr/>
        </p:nvSpPr>
        <p:spPr>
          <a:xfrm>
            <a:off x="2602832" y="296596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Install Jenkins on the EC2 Instance</a:t>
            </a:r>
            <a:endParaRPr lang="en-IN" b="1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9CE296-CCB2-683A-10B6-5C94049FE062}"/>
              </a:ext>
            </a:extLst>
          </p:cNvPr>
          <p:cNvSpPr txBox="1"/>
          <p:nvPr/>
        </p:nvSpPr>
        <p:spPr>
          <a:xfrm>
            <a:off x="2602832" y="1603216"/>
            <a:ext cx="610402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6"/>
                </a:solidFill>
              </a:rPr>
              <a:t>Update the System Packages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/>
                </a:solidFill>
              </a:rPr>
              <a:t>Before installing any software, update the existing packages:</a:t>
            </a:r>
          </a:p>
          <a:p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DF7AF2-F171-0B66-745C-FA4DE778F600}"/>
              </a:ext>
            </a:extLst>
          </p:cNvPr>
          <p:cNvSpPr txBox="1"/>
          <p:nvPr/>
        </p:nvSpPr>
        <p:spPr>
          <a:xfrm>
            <a:off x="2602832" y="3275538"/>
            <a:ext cx="9294200" cy="1901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6"/>
                </a:solidFill>
              </a:rPr>
              <a:t>Install Java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/>
                </a:solidFill>
              </a:rPr>
              <a:t>Jenkins requires Java to run. Install OpenJDK 17 with the following command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b="0" i="0" dirty="0">
                <a:solidFill>
                  <a:schemeClr val="accent6"/>
                </a:solidFill>
                <a:effectLst/>
              </a:rPr>
              <a:t>After the installation, verify the Java version.</a:t>
            </a:r>
            <a:endParaRPr lang="en-IN" sz="1600" dirty="0">
              <a:solidFill>
                <a:schemeClr val="accent6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B1E612-221C-8EA3-9D36-6185D81AA82E}"/>
              </a:ext>
            </a:extLst>
          </p:cNvPr>
          <p:cNvSpPr/>
          <p:nvPr/>
        </p:nvSpPr>
        <p:spPr>
          <a:xfrm>
            <a:off x="2715128" y="2572675"/>
            <a:ext cx="2299324" cy="5449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600" b="1" dirty="0">
                <a:solidFill>
                  <a:schemeClr val="accent6"/>
                </a:solidFill>
              </a:rPr>
              <a:t>sudo apt update</a:t>
            </a:r>
          </a:p>
          <a:p>
            <a:r>
              <a:rPr lang="es-ES" sz="1600" b="1" dirty="0">
                <a:solidFill>
                  <a:schemeClr val="accent6"/>
                </a:solidFill>
              </a:rPr>
              <a:t>sudo apt upgrade -y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9E8102-C903-BEE7-9E17-B860DA73423E}"/>
              </a:ext>
            </a:extLst>
          </p:cNvPr>
          <p:cNvSpPr/>
          <p:nvPr/>
        </p:nvSpPr>
        <p:spPr>
          <a:xfrm>
            <a:off x="2715128" y="4115036"/>
            <a:ext cx="4007219" cy="6317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1" dirty="0">
                <a:solidFill>
                  <a:schemeClr val="accent6"/>
                </a:solidFill>
              </a:rPr>
              <a:t>Sudo apt update</a:t>
            </a:r>
          </a:p>
          <a:p>
            <a:r>
              <a:rPr lang="en-IN" sz="1600" b="1" dirty="0">
                <a:solidFill>
                  <a:schemeClr val="accent6"/>
                </a:solidFill>
              </a:rPr>
              <a:t>Sudo apt install fontconfig openjdk-17-jre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6DA4B2-DE63-BF07-5FF4-C5896E36034C}"/>
              </a:ext>
            </a:extLst>
          </p:cNvPr>
          <p:cNvSpPr/>
          <p:nvPr/>
        </p:nvSpPr>
        <p:spPr>
          <a:xfrm>
            <a:off x="2715128" y="5254784"/>
            <a:ext cx="1434085" cy="5604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1" dirty="0">
                <a:solidFill>
                  <a:schemeClr val="accent6"/>
                </a:solidFill>
              </a:rPr>
              <a:t>Java -version</a:t>
            </a:r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5D865C-3717-A0CC-6762-B9FC5FC4D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91196" y="776924"/>
            <a:ext cx="5829147" cy="568509"/>
          </a:xfrm>
        </p:spPr>
        <p:txBody>
          <a:bodyPr/>
          <a:lstStyle/>
          <a:p>
            <a:pPr marL="0" indent="0">
              <a:buNone/>
            </a:pPr>
            <a:r>
              <a:rPr lang="en-IN" b="1" i="0" dirty="0">
                <a:effectLst/>
                <a:latin typeface="ui-sans-serif"/>
              </a:rPr>
              <a:t>Add the Jenkins Repository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25C5E4-EAA5-8B7F-3E5F-58D3479A6D4D}"/>
              </a:ext>
            </a:extLst>
          </p:cNvPr>
          <p:cNvSpPr txBox="1"/>
          <p:nvPr/>
        </p:nvSpPr>
        <p:spPr>
          <a:xfrm>
            <a:off x="1721508" y="1194747"/>
            <a:ext cx="1009583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Add the </a:t>
            </a:r>
            <a:r>
              <a:rPr lang="en-US" sz="1600" b="1" dirty="0">
                <a:solidFill>
                  <a:schemeClr val="accent6"/>
                </a:solidFill>
              </a:rPr>
              <a:t>Jenkins repository </a:t>
            </a:r>
            <a:r>
              <a:rPr lang="en-US" sz="1600" dirty="0">
                <a:solidFill>
                  <a:schemeClr val="accent6"/>
                </a:solidFill>
              </a:rPr>
              <a:t>to your system’s source list. </a:t>
            </a:r>
          </a:p>
          <a:p>
            <a:endParaRPr lang="en-IN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1B6B48-6F0B-8CD9-203F-4E2516D3C464}"/>
              </a:ext>
            </a:extLst>
          </p:cNvPr>
          <p:cNvSpPr/>
          <p:nvPr/>
        </p:nvSpPr>
        <p:spPr>
          <a:xfrm>
            <a:off x="1791196" y="1829295"/>
            <a:ext cx="5999402" cy="19838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1" dirty="0">
                <a:solidFill>
                  <a:schemeClr val="accent6"/>
                </a:solidFill>
              </a:rPr>
              <a:t>sudo wget -O /usr/share/keyrings/jenkins-keyring.asc \</a:t>
            </a:r>
          </a:p>
          <a:p>
            <a:r>
              <a:rPr lang="en-IN" sz="1600" b="1" dirty="0">
                <a:solidFill>
                  <a:schemeClr val="accent6"/>
                </a:solidFill>
              </a:rPr>
              <a:t>  https://pkg.jenkins.io/debian-stable/jenkins.io-2023.key</a:t>
            </a:r>
          </a:p>
          <a:p>
            <a:endParaRPr lang="en-IN" sz="1600" b="1" dirty="0">
              <a:solidFill>
                <a:schemeClr val="accent6"/>
              </a:solidFill>
            </a:endParaRPr>
          </a:p>
          <a:p>
            <a:r>
              <a:rPr lang="en-IN" sz="1600" b="1" dirty="0">
                <a:solidFill>
                  <a:schemeClr val="accent6"/>
                </a:solidFill>
              </a:rPr>
              <a:t>echo deb [signed-by=/usr/share/keyrings/jenkins-keyring.asc] \</a:t>
            </a:r>
          </a:p>
          <a:p>
            <a:r>
              <a:rPr lang="en-IN" sz="1600" b="1" dirty="0">
                <a:solidFill>
                  <a:schemeClr val="accent6"/>
                </a:solidFill>
              </a:rPr>
              <a:t>  https://pkg.jenkins.io/debian-stable binary/ | sudo tee \</a:t>
            </a:r>
          </a:p>
          <a:p>
            <a:r>
              <a:rPr lang="en-IN" sz="1600" b="1" dirty="0">
                <a:solidFill>
                  <a:schemeClr val="accent6"/>
                </a:solidFill>
              </a:rPr>
              <a:t>  /etc/apt/sources.list.d/jenkins.list &gt; /dev/null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E1DA7D-7286-0A56-4C48-B24C9120C937}"/>
              </a:ext>
            </a:extLst>
          </p:cNvPr>
          <p:cNvSpPr txBox="1"/>
          <p:nvPr/>
        </p:nvSpPr>
        <p:spPr>
          <a:xfrm>
            <a:off x="1791196" y="4171739"/>
            <a:ext cx="82377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Run the following commands to </a:t>
            </a:r>
            <a:r>
              <a:rPr lang="en-US" sz="1600" b="1" dirty="0">
                <a:solidFill>
                  <a:schemeClr val="accent6"/>
                </a:solidFill>
              </a:rPr>
              <a:t>update </a:t>
            </a:r>
            <a:r>
              <a:rPr lang="en-US" sz="1600" dirty="0">
                <a:solidFill>
                  <a:schemeClr val="accent6"/>
                </a:solidFill>
              </a:rPr>
              <a:t>the package list and </a:t>
            </a:r>
            <a:r>
              <a:rPr lang="en-US" sz="1600" b="1" dirty="0">
                <a:solidFill>
                  <a:schemeClr val="accent6"/>
                </a:solidFill>
              </a:rPr>
              <a:t>install Jenkins.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71BD72-CF1D-EDA2-F423-A3887A14181D}"/>
              </a:ext>
            </a:extLst>
          </p:cNvPr>
          <p:cNvSpPr/>
          <p:nvPr/>
        </p:nvSpPr>
        <p:spPr>
          <a:xfrm>
            <a:off x="1791196" y="4735181"/>
            <a:ext cx="2762864" cy="8160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accent6"/>
                </a:solidFill>
              </a:rPr>
              <a:t>sudo apt-get update</a:t>
            </a:r>
          </a:p>
          <a:p>
            <a:r>
              <a:rPr lang="en-US" sz="1600" b="1" dirty="0">
                <a:solidFill>
                  <a:schemeClr val="accent6"/>
                </a:solidFill>
              </a:rPr>
              <a:t>sudo apt-get install jenkins</a:t>
            </a:r>
            <a:endParaRPr lang="en-IN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513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08D78D-BC29-B527-2E6C-CF486F25E8A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5642" y="273846"/>
            <a:ext cx="6903076" cy="587872"/>
          </a:xfrm>
        </p:spPr>
        <p:txBody>
          <a:bodyPr>
            <a:normAutofit/>
          </a:bodyPr>
          <a:lstStyle/>
          <a:p>
            <a:r>
              <a:rPr lang="en-US" sz="1800" b="1" dirty="0"/>
              <a:t>Start and Enable Jenkins Service</a:t>
            </a:r>
            <a:endParaRPr lang="en-IN" sz="1800" b="1" dirty="0"/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A25FCC73-84B3-2552-6A8E-3B81528D6D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1308633"/>
              </p:ext>
            </p:extLst>
          </p:nvPr>
        </p:nvGraphicFramePr>
        <p:xfrm>
          <a:off x="7216878" y="3498235"/>
          <a:ext cx="4693265" cy="3227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6C05D93-51A0-CD9A-C657-A6BEAFEF163D}"/>
              </a:ext>
            </a:extLst>
          </p:cNvPr>
          <p:cNvSpPr txBox="1"/>
          <p:nvPr/>
        </p:nvSpPr>
        <p:spPr>
          <a:xfrm>
            <a:off x="625642" y="674212"/>
            <a:ext cx="9480884" cy="116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6"/>
                </a:solidFill>
              </a:rPr>
              <a:t>1. Start the Jenkins Service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6"/>
                </a:solidFill>
              </a:rPr>
              <a:t>Explanation: </a:t>
            </a:r>
            <a:r>
              <a:rPr lang="en-US" sz="1600" dirty="0">
                <a:solidFill>
                  <a:schemeClr val="accent6"/>
                </a:solidFill>
              </a:rPr>
              <a:t>This command starts the Jenkins service immediately. If Jenkins is installed correctly, this command will initialize and run Jenkins.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D0EDC3-7C19-C707-3835-3E377288DC48}"/>
              </a:ext>
            </a:extLst>
          </p:cNvPr>
          <p:cNvSpPr txBox="1"/>
          <p:nvPr/>
        </p:nvSpPr>
        <p:spPr>
          <a:xfrm>
            <a:off x="625641" y="1941320"/>
            <a:ext cx="8694821" cy="116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6"/>
                </a:solidFill>
              </a:rPr>
              <a:t>2. Enable Jenkins to Start Automatically on System Boot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6"/>
                </a:solidFill>
              </a:rPr>
              <a:t>Explanation</a:t>
            </a:r>
            <a:r>
              <a:rPr lang="en-US" sz="1600" dirty="0">
                <a:solidFill>
                  <a:schemeClr val="accent6"/>
                </a:solidFill>
              </a:rPr>
              <a:t>: This command configures </a:t>
            </a:r>
            <a:r>
              <a:rPr lang="en-US" sz="1600" b="1" dirty="0">
                <a:solidFill>
                  <a:schemeClr val="accent6"/>
                </a:solidFill>
              </a:rPr>
              <a:t>Jenkins to start </a:t>
            </a:r>
            <a:r>
              <a:rPr lang="en-US" sz="1600" dirty="0">
                <a:solidFill>
                  <a:schemeClr val="accent6"/>
                </a:solidFill>
              </a:rPr>
              <a:t>automatically whenever the system reboots. It creates symbolic links to the </a:t>
            </a:r>
            <a:r>
              <a:rPr lang="en-US" sz="1600" b="1" dirty="0">
                <a:solidFill>
                  <a:schemeClr val="accent6"/>
                </a:solidFill>
              </a:rPr>
              <a:t>Jenkins service </a:t>
            </a:r>
            <a:r>
              <a:rPr lang="en-US" sz="1600" dirty="0">
                <a:solidFill>
                  <a:schemeClr val="accent6"/>
                </a:solidFill>
              </a:rPr>
              <a:t>configuration in system boot directories.</a:t>
            </a:r>
            <a:endParaRPr lang="en-IN" sz="1600" dirty="0">
              <a:solidFill>
                <a:schemeClr val="accent6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1BF374-7355-B7BD-8ED8-3ED60DD13158}"/>
              </a:ext>
            </a:extLst>
          </p:cNvPr>
          <p:cNvSpPr txBox="1"/>
          <p:nvPr/>
        </p:nvSpPr>
        <p:spPr>
          <a:xfrm>
            <a:off x="625642" y="3348206"/>
            <a:ext cx="6104020" cy="2640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6"/>
                </a:solidFill>
              </a:rPr>
              <a:t>3. Verify the Jenkins Service Status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6"/>
                </a:solidFill>
              </a:rPr>
              <a:t>Explanation: </a:t>
            </a:r>
            <a:r>
              <a:rPr lang="en-US" sz="1600" dirty="0">
                <a:solidFill>
                  <a:schemeClr val="accent6"/>
                </a:solidFill>
              </a:rPr>
              <a:t>This command checks whether the </a:t>
            </a:r>
            <a:r>
              <a:rPr lang="en-US" sz="1600" b="1" dirty="0">
                <a:solidFill>
                  <a:schemeClr val="accent6"/>
                </a:solidFill>
              </a:rPr>
              <a:t>Jenkins service </a:t>
            </a:r>
            <a:r>
              <a:rPr lang="en-US" sz="1600" dirty="0">
                <a:solidFill>
                  <a:schemeClr val="accent6"/>
                </a:solidFill>
              </a:rPr>
              <a:t>is </a:t>
            </a:r>
            <a:r>
              <a:rPr lang="en-US" sz="1600" b="1" dirty="0">
                <a:solidFill>
                  <a:schemeClr val="accent6"/>
                </a:solidFill>
              </a:rPr>
              <a:t>running. </a:t>
            </a:r>
            <a:r>
              <a:rPr lang="en-US" sz="1600" dirty="0">
                <a:solidFill>
                  <a:schemeClr val="accent6"/>
                </a:solidFill>
              </a:rPr>
              <a:t>It displays information such as: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/>
                </a:solidFill>
              </a:rPr>
              <a:t>The current status (</a:t>
            </a:r>
            <a:r>
              <a:rPr lang="en-US" sz="1600" b="1" dirty="0">
                <a:solidFill>
                  <a:schemeClr val="accent6"/>
                </a:solidFill>
              </a:rPr>
              <a:t>active (running), inactive, </a:t>
            </a:r>
            <a:r>
              <a:rPr lang="en-US" sz="1600" dirty="0">
                <a:solidFill>
                  <a:schemeClr val="accent6"/>
                </a:solidFill>
              </a:rPr>
              <a:t>or </a:t>
            </a:r>
            <a:r>
              <a:rPr lang="en-US" sz="1600" b="1" dirty="0">
                <a:solidFill>
                  <a:schemeClr val="accent6"/>
                </a:solidFill>
              </a:rPr>
              <a:t>failed</a:t>
            </a:r>
            <a:r>
              <a:rPr lang="en-US" sz="1600" dirty="0">
                <a:solidFill>
                  <a:schemeClr val="accent6"/>
                </a:solidFill>
              </a:rPr>
              <a:t>).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/>
                </a:solidFill>
              </a:rPr>
              <a:t>Start time and uptime.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6"/>
                </a:solidFill>
              </a:rPr>
              <a:t>Expected Output: </a:t>
            </a:r>
            <a:r>
              <a:rPr lang="en-US" sz="1600" dirty="0">
                <a:solidFill>
                  <a:schemeClr val="accent6"/>
                </a:solidFill>
              </a:rPr>
              <a:t>If </a:t>
            </a:r>
            <a:r>
              <a:rPr lang="en-US" sz="1600" b="1" dirty="0">
                <a:solidFill>
                  <a:schemeClr val="accent6"/>
                </a:solidFill>
              </a:rPr>
              <a:t>Jenkins </a:t>
            </a:r>
            <a:r>
              <a:rPr lang="en-US" sz="1600" dirty="0">
                <a:solidFill>
                  <a:schemeClr val="accent6"/>
                </a:solidFill>
              </a:rPr>
              <a:t>is running successfully, you should see)</a:t>
            </a:r>
            <a:r>
              <a:rPr lang="en-US" sz="1600" b="1" dirty="0">
                <a:solidFill>
                  <a:schemeClr val="accent6"/>
                </a:solidFill>
              </a:rPr>
              <a:t> Active (running)</a:t>
            </a:r>
            <a:r>
              <a:rPr lang="en-US" sz="1600" dirty="0">
                <a:solidFill>
                  <a:schemeClr val="accent6"/>
                </a:solidFill>
              </a:rPr>
              <a:t> in the </a:t>
            </a:r>
            <a:r>
              <a:rPr lang="en-US" sz="1600" b="1" dirty="0">
                <a:solidFill>
                  <a:schemeClr val="accent6"/>
                </a:solidFill>
              </a:rPr>
              <a:t>status output</a:t>
            </a:r>
            <a:r>
              <a:rPr lang="en-US" sz="1600" dirty="0">
                <a:solidFill>
                  <a:schemeClr val="accent6"/>
                </a:solidFill>
              </a:rPr>
              <a:t>.</a:t>
            </a:r>
            <a:endParaRPr lang="en-IN" sz="1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117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E1814F1-CC65-1546-99EA-3F150FF16834}"/>
              </a:ext>
            </a:extLst>
          </p:cNvPr>
          <p:cNvSpPr txBox="1"/>
          <p:nvPr/>
        </p:nvSpPr>
        <p:spPr>
          <a:xfrm>
            <a:off x="561474" y="457200"/>
            <a:ext cx="6160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6"/>
                </a:solidFill>
              </a:rPr>
              <a:t>Open Web Chrome Port 8080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AEFEF5-DB54-162A-F10F-5E202F3C2C3D}"/>
              </a:ext>
            </a:extLst>
          </p:cNvPr>
          <p:cNvSpPr txBox="1"/>
          <p:nvPr/>
        </p:nvSpPr>
        <p:spPr>
          <a:xfrm>
            <a:off x="561474" y="809422"/>
            <a:ext cx="9095873" cy="793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6"/>
                </a:solidFill>
              </a:rPr>
              <a:t>Jenkins</a:t>
            </a:r>
            <a:r>
              <a:rPr lang="en-US" sz="1600" dirty="0">
                <a:solidFill>
                  <a:schemeClr val="accent6"/>
                </a:solidFill>
              </a:rPr>
              <a:t> runs on </a:t>
            </a:r>
            <a:r>
              <a:rPr lang="en-US" sz="1600" b="1" dirty="0">
                <a:solidFill>
                  <a:schemeClr val="accent6"/>
                </a:solidFill>
              </a:rPr>
              <a:t>port 8080 </a:t>
            </a:r>
            <a:r>
              <a:rPr lang="en-US" sz="1600" dirty="0">
                <a:solidFill>
                  <a:schemeClr val="accent6"/>
                </a:solidFill>
              </a:rPr>
              <a:t>by default. Ensure that </a:t>
            </a:r>
            <a:r>
              <a:rPr lang="en-US" sz="1600" b="1" dirty="0">
                <a:solidFill>
                  <a:schemeClr val="accent6"/>
                </a:solidFill>
              </a:rPr>
              <a:t>port 8080 </a:t>
            </a:r>
            <a:r>
              <a:rPr lang="en-US" sz="1600" dirty="0">
                <a:solidFill>
                  <a:schemeClr val="accent6"/>
                </a:solidFill>
              </a:rPr>
              <a:t>is open in your </a:t>
            </a:r>
            <a:r>
              <a:rPr lang="en-US" sz="1600" b="1" dirty="0">
                <a:solidFill>
                  <a:schemeClr val="accent6"/>
                </a:solidFill>
              </a:rPr>
              <a:t>security group </a:t>
            </a:r>
            <a:r>
              <a:rPr lang="en-US" sz="1600" dirty="0">
                <a:solidFill>
                  <a:schemeClr val="accent6"/>
                </a:solidFill>
              </a:rPr>
              <a:t>and allow it through the </a:t>
            </a:r>
            <a:r>
              <a:rPr lang="en-US" sz="1600" b="1" dirty="0">
                <a:solidFill>
                  <a:schemeClr val="accent6"/>
                </a:solidFill>
              </a:rPr>
              <a:t>Ubuntu firewall</a:t>
            </a:r>
            <a:r>
              <a:rPr lang="en-US" sz="1600" dirty="0">
                <a:solidFill>
                  <a:schemeClr val="accent6"/>
                </a:solidFill>
              </a:rPr>
              <a:t>.</a:t>
            </a:r>
            <a:endParaRPr lang="en-IN" sz="1600" dirty="0">
              <a:solidFill>
                <a:schemeClr val="accent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917749-C644-A33E-90A6-14BA87D68174}"/>
              </a:ext>
            </a:extLst>
          </p:cNvPr>
          <p:cNvSpPr txBox="1"/>
          <p:nvPr/>
        </p:nvSpPr>
        <p:spPr>
          <a:xfrm>
            <a:off x="7045960" y="1603212"/>
            <a:ext cx="3067664" cy="116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/>
                </a:solidFill>
              </a:rPr>
              <a:t>Access </a:t>
            </a:r>
            <a:r>
              <a:rPr lang="en-US" sz="1600" b="1" dirty="0">
                <a:solidFill>
                  <a:schemeClr val="accent6"/>
                </a:solidFill>
              </a:rPr>
              <a:t>Jenkins Web </a:t>
            </a:r>
            <a:r>
              <a:rPr lang="en-US" sz="1600" dirty="0">
                <a:solidFill>
                  <a:schemeClr val="accent6"/>
                </a:solidFill>
              </a:rPr>
              <a:t>Interface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/>
                </a:solidFill>
              </a:rPr>
              <a:t>Open your browser and go to </a:t>
            </a:r>
            <a:r>
              <a:rPr lang="en-US" sz="1600" b="1" dirty="0">
                <a:solidFill>
                  <a:schemeClr val="accent6"/>
                </a:solidFill>
              </a:rPr>
              <a:t>http://</a:t>
            </a:r>
            <a:r>
              <a:rPr lang="en-IN" sz="1600" b="1" i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3.110.178.160</a:t>
            </a:r>
            <a:r>
              <a:rPr lang="en-IN" sz="1600" b="1" i="0" dirty="0">
                <a:solidFill>
                  <a:schemeClr val="accent6"/>
                </a:solidFill>
                <a:effectLst/>
                <a:latin typeface="ui-sans-serif"/>
              </a:rPr>
              <a:t>:</a:t>
            </a:r>
            <a:r>
              <a:rPr lang="en-US" sz="1600" b="1" dirty="0">
                <a:solidFill>
                  <a:schemeClr val="accent6"/>
                </a:solidFill>
              </a:rPr>
              <a:t>8080</a:t>
            </a:r>
            <a:endParaRPr lang="en-US" sz="1600" dirty="0">
              <a:solidFill>
                <a:schemeClr val="accent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D5BA4A-E174-E5F5-F916-675F14BF4A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967" b="33333"/>
          <a:stretch/>
        </p:blipFill>
        <p:spPr>
          <a:xfrm>
            <a:off x="669463" y="1664695"/>
            <a:ext cx="6262280" cy="20656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FB9F6B-35B1-983F-A4B7-5183086820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080" t="13907" r="10322" b="5377"/>
          <a:stretch/>
        </p:blipFill>
        <p:spPr>
          <a:xfrm>
            <a:off x="669463" y="3847362"/>
            <a:ext cx="6262280" cy="24756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835F79-C4E1-6B7F-2896-DFF7156A3BC0}"/>
              </a:ext>
            </a:extLst>
          </p:cNvPr>
          <p:cNvSpPr txBox="1"/>
          <p:nvPr/>
        </p:nvSpPr>
        <p:spPr>
          <a:xfrm>
            <a:off x="7045960" y="4088788"/>
            <a:ext cx="61061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You will see the Jenkins Unlock Screen.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20266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46E6190-E9D5-476E-FCD9-8E1D8DACF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1409" t="15082" r="11576" b="7136"/>
          <a:stretch/>
        </p:blipFill>
        <p:spPr>
          <a:xfrm>
            <a:off x="6512560" y="479581"/>
            <a:ext cx="5049520" cy="361941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E0BC85-EC68-F887-BEB7-C01718BCD1E7}"/>
              </a:ext>
            </a:extLst>
          </p:cNvPr>
          <p:cNvSpPr txBox="1"/>
          <p:nvPr/>
        </p:nvSpPr>
        <p:spPr>
          <a:xfrm>
            <a:off x="528319" y="670560"/>
            <a:ext cx="5901977" cy="2824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Unlock Jenkins</a:t>
            </a:r>
          </a:p>
          <a:p>
            <a:endParaRPr lang="en-US" b="1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/>
                </a:solidFill>
              </a:rPr>
              <a:t>Run the following command on your </a:t>
            </a:r>
            <a:r>
              <a:rPr lang="en-US" sz="1600" b="1" dirty="0">
                <a:solidFill>
                  <a:schemeClr val="accent6"/>
                </a:solidFill>
              </a:rPr>
              <a:t>EC2 instance </a:t>
            </a:r>
            <a:r>
              <a:rPr lang="en-US" sz="1600" dirty="0">
                <a:solidFill>
                  <a:schemeClr val="accent6"/>
                </a:solidFill>
              </a:rPr>
              <a:t>to get the </a:t>
            </a:r>
            <a:r>
              <a:rPr lang="en-US" sz="1600" b="1" dirty="0">
                <a:solidFill>
                  <a:schemeClr val="accent6"/>
                </a:solidFill>
              </a:rPr>
              <a:t>initial admin password</a:t>
            </a:r>
            <a:r>
              <a:rPr lang="en-US" sz="1600" dirty="0">
                <a:solidFill>
                  <a:schemeClr val="accent6"/>
                </a:solidFill>
              </a:rPr>
              <a:t>: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/>
                </a:solidFill>
              </a:rPr>
              <a:t>Copy the password and paste it into the </a:t>
            </a:r>
            <a:r>
              <a:rPr lang="en-US" sz="1600" b="1" dirty="0">
                <a:solidFill>
                  <a:schemeClr val="accent6"/>
                </a:solidFill>
              </a:rPr>
              <a:t>Jenkins web interface </a:t>
            </a:r>
            <a:r>
              <a:rPr lang="en-US" sz="1600" dirty="0">
                <a:solidFill>
                  <a:schemeClr val="accent6"/>
                </a:solidFill>
              </a:rPr>
              <a:t>to </a:t>
            </a:r>
            <a:r>
              <a:rPr lang="en-US" sz="1600" b="1" dirty="0">
                <a:solidFill>
                  <a:schemeClr val="accent6"/>
                </a:solidFill>
              </a:rPr>
              <a:t>unlock Jenkins.</a:t>
            </a:r>
            <a:endParaRPr lang="en-IN" sz="1600" b="1" dirty="0">
              <a:solidFill>
                <a:schemeClr val="accent6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4891B8-8FA3-C33A-3690-48151E27A0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16" t="59659" r="35807" b="13482"/>
          <a:stretch/>
        </p:blipFill>
        <p:spPr>
          <a:xfrm>
            <a:off x="4765039" y="4538455"/>
            <a:ext cx="6797041" cy="16489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0342F4-1FFA-EA2C-986E-6E026141AA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584" t="15259" r="14834" b="6370"/>
          <a:stretch/>
        </p:blipFill>
        <p:spPr>
          <a:xfrm>
            <a:off x="528320" y="3616960"/>
            <a:ext cx="4115683" cy="25704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783A8D1-081C-AE43-955E-F023D5D34AFA}"/>
              </a:ext>
            </a:extLst>
          </p:cNvPr>
          <p:cNvSpPr/>
          <p:nvPr/>
        </p:nvSpPr>
        <p:spPr>
          <a:xfrm>
            <a:off x="629920" y="2083030"/>
            <a:ext cx="5220931" cy="6132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accent6"/>
                </a:solidFill>
              </a:rPr>
              <a:t>sudo cat /var/lib/jenkins/secrets/initialAdminPassword</a:t>
            </a:r>
          </a:p>
        </p:txBody>
      </p:sp>
    </p:spTree>
    <p:extLst>
      <p:ext uri="{BB962C8B-B14F-4D97-AF65-F5344CB8AC3E}">
        <p14:creationId xmlns:p14="http://schemas.microsoft.com/office/powerpoint/2010/main" val="1524338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A7E5B1D-EBD5-0999-0507-2F5D92CB3EC3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/>
          <a:srcRect l="14135" t="14172" r="13456" b="5771"/>
          <a:stretch/>
        </p:blipFill>
        <p:spPr>
          <a:xfrm>
            <a:off x="3650348" y="2032073"/>
            <a:ext cx="3728721" cy="2318923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D62391-2612-F813-29D8-4920B3BAEE2D}"/>
              </a:ext>
            </a:extLst>
          </p:cNvPr>
          <p:cNvSpPr txBox="1"/>
          <p:nvPr/>
        </p:nvSpPr>
        <p:spPr>
          <a:xfrm>
            <a:off x="3477260" y="222795"/>
            <a:ext cx="4632221" cy="1809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Complete Jenkins Setup</a:t>
            </a:r>
          </a:p>
          <a:p>
            <a:endParaRPr lang="en-US" sz="1600" b="1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Install suggested plugins </a:t>
            </a:r>
            <a:r>
              <a:rPr lang="en-US" sz="1600" dirty="0">
                <a:solidFill>
                  <a:schemeClr val="accent6"/>
                </a:solidFill>
              </a:rPr>
              <a:t>during the setup process.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Create an </a:t>
            </a:r>
            <a:r>
              <a:rPr lang="en-US" sz="1600" b="1" dirty="0">
                <a:solidFill>
                  <a:schemeClr val="accent6"/>
                </a:solidFill>
              </a:rPr>
              <a:t>admin user account</a:t>
            </a:r>
            <a:r>
              <a:rPr lang="en-US" sz="1600" dirty="0">
                <a:solidFill>
                  <a:schemeClr val="accent6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Complete the setup and </a:t>
            </a:r>
            <a:r>
              <a:rPr lang="en-US" sz="1600" b="1" dirty="0">
                <a:solidFill>
                  <a:schemeClr val="accent6"/>
                </a:solidFill>
              </a:rPr>
              <a:t>start using Jenkins</a:t>
            </a:r>
            <a:r>
              <a:rPr lang="en-US" sz="1600" dirty="0">
                <a:solidFill>
                  <a:schemeClr val="accent6"/>
                </a:solidFill>
              </a:rPr>
              <a:t>.</a:t>
            </a:r>
            <a:endParaRPr lang="en-IN" sz="1600" dirty="0">
              <a:solidFill>
                <a:schemeClr val="accent6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7C33F8-51DC-46FD-F2C4-24C24AFD45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418" t="14963" r="14333" b="6665"/>
          <a:stretch/>
        </p:blipFill>
        <p:spPr>
          <a:xfrm>
            <a:off x="3650348" y="4453934"/>
            <a:ext cx="3728721" cy="22750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4A0924-8A20-C6A4-18A9-8C067E1B58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917" t="14667" r="15334" b="6667"/>
          <a:stretch/>
        </p:blipFill>
        <p:spPr>
          <a:xfrm>
            <a:off x="8109481" y="222795"/>
            <a:ext cx="3800579" cy="24461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C56554-4A1A-4CB8-2F7B-EE28C8BC6C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500" t="14075" r="14417" b="6518"/>
          <a:stretch/>
        </p:blipFill>
        <p:spPr>
          <a:xfrm>
            <a:off x="8109481" y="2918983"/>
            <a:ext cx="3800579" cy="238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97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8B861F2-EFA7-04DB-3718-976DB9F66813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/>
          <a:srcRect t="14208" r="1818" b="8519"/>
          <a:stretch/>
        </p:blipFill>
        <p:spPr>
          <a:xfrm>
            <a:off x="3563674" y="1287267"/>
            <a:ext cx="6586166" cy="2915772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81AFAB-634D-1754-9FAC-BCEF93A1F981}"/>
              </a:ext>
            </a:extLst>
          </p:cNvPr>
          <p:cNvSpPr txBox="1"/>
          <p:nvPr/>
        </p:nvSpPr>
        <p:spPr>
          <a:xfrm>
            <a:off x="3489960" y="766055"/>
            <a:ext cx="75133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After click on save and continue </a:t>
            </a:r>
            <a:r>
              <a:rPr lang="en-US" sz="1600" b="1" dirty="0">
                <a:solidFill>
                  <a:schemeClr val="accent6"/>
                </a:solidFill>
              </a:rPr>
              <a:t>Jenkins dashboard </a:t>
            </a:r>
            <a:r>
              <a:rPr lang="en-US" sz="1600" dirty="0">
                <a:solidFill>
                  <a:schemeClr val="accent6"/>
                </a:solidFill>
              </a:rPr>
              <a:t>page will open</a:t>
            </a:r>
            <a:endParaRPr lang="en-IN" sz="1600" dirty="0">
              <a:solidFill>
                <a:schemeClr val="accent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78C4EE-A765-35EA-57BE-AAECFCEB1D21}"/>
              </a:ext>
            </a:extLst>
          </p:cNvPr>
          <p:cNvSpPr txBox="1"/>
          <p:nvPr/>
        </p:nvSpPr>
        <p:spPr>
          <a:xfrm>
            <a:off x="3489960" y="198014"/>
            <a:ext cx="6106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Jenkins Dashboard</a:t>
            </a:r>
            <a:endParaRPr lang="en-IN" b="1" dirty="0">
              <a:solidFill>
                <a:schemeClr val="accent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1FB3B4-2F9D-6E00-12F0-FCB7372321DB}"/>
              </a:ext>
            </a:extLst>
          </p:cNvPr>
          <p:cNvSpPr txBox="1"/>
          <p:nvPr/>
        </p:nvSpPr>
        <p:spPr>
          <a:xfrm>
            <a:off x="3563674" y="4724104"/>
            <a:ext cx="8082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After created </a:t>
            </a:r>
            <a:r>
              <a:rPr lang="en-US" sz="1600" b="1" dirty="0">
                <a:solidFill>
                  <a:schemeClr val="accent6"/>
                </a:solidFill>
              </a:rPr>
              <a:t>Jenkins Dashboard </a:t>
            </a:r>
            <a:r>
              <a:rPr lang="en-US" sz="1600" dirty="0">
                <a:solidFill>
                  <a:schemeClr val="accent6"/>
                </a:solidFill>
              </a:rPr>
              <a:t>again got the </a:t>
            </a:r>
            <a:r>
              <a:rPr lang="en-US" sz="1600" b="1" dirty="0">
                <a:solidFill>
                  <a:schemeClr val="accent6"/>
                </a:solidFill>
              </a:rPr>
              <a:t>Instance</a:t>
            </a:r>
            <a:r>
              <a:rPr lang="en-US" sz="1600" dirty="0">
                <a:solidFill>
                  <a:schemeClr val="accent6"/>
                </a:solidFill>
              </a:rPr>
              <a:t> and install the </a:t>
            </a:r>
            <a:r>
              <a:rPr lang="en-US" sz="1600" b="1" dirty="0">
                <a:solidFill>
                  <a:schemeClr val="accent6"/>
                </a:solidFill>
              </a:rPr>
              <a:t>docker</a:t>
            </a:r>
            <a:endParaRPr lang="en-IN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0763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99D00B-FF9B-B941-7BEB-7A1ACF55E7E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62560" y="289631"/>
            <a:ext cx="6903076" cy="502849"/>
          </a:xfrm>
        </p:spPr>
        <p:txBody>
          <a:bodyPr>
            <a:normAutofit/>
          </a:bodyPr>
          <a:lstStyle/>
          <a:p>
            <a:r>
              <a:rPr lang="en-IN" sz="2000" b="1" dirty="0"/>
              <a:t>Introduction to Docker and SonarQube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3DC19D-6661-E35C-3EFE-901BFA81BEC5}"/>
              </a:ext>
            </a:extLst>
          </p:cNvPr>
          <p:cNvSpPr txBox="1"/>
          <p:nvPr/>
        </p:nvSpPr>
        <p:spPr>
          <a:xfrm>
            <a:off x="162560" y="792480"/>
            <a:ext cx="11498498" cy="1901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Docker</a:t>
            </a:r>
            <a:r>
              <a:rPr lang="en-US" sz="1600" dirty="0">
                <a:solidFill>
                  <a:schemeClr val="accent6"/>
                </a:solidFill>
              </a:rPr>
              <a:t> is a popular containerization platform that allows developers to package applications and their dependencies into a </a:t>
            </a:r>
            <a:r>
              <a:rPr lang="en-US" sz="1600" b="1" dirty="0">
                <a:solidFill>
                  <a:schemeClr val="accent6"/>
                </a:solidFill>
              </a:rPr>
              <a:t>lightweight, portable container</a:t>
            </a:r>
            <a:r>
              <a:rPr lang="en-US" sz="1600" dirty="0">
                <a:solidFill>
                  <a:schemeClr val="accent6"/>
                </a:solidFill>
              </a:rPr>
              <a:t>. These containers can run consistently across different environments, such as </a:t>
            </a:r>
            <a:r>
              <a:rPr lang="en-US" sz="1600" b="1" dirty="0">
                <a:solidFill>
                  <a:schemeClr val="accent6"/>
                </a:solidFill>
              </a:rPr>
              <a:t>development, testing,</a:t>
            </a:r>
            <a:r>
              <a:rPr lang="en-US" sz="1600" dirty="0">
                <a:solidFill>
                  <a:schemeClr val="accent6"/>
                </a:solidFill>
              </a:rPr>
              <a:t> and </a:t>
            </a:r>
            <a:r>
              <a:rPr lang="en-US" sz="1600" b="1" dirty="0">
                <a:solidFill>
                  <a:schemeClr val="accent6"/>
                </a:solidFill>
              </a:rPr>
              <a:t>production</a:t>
            </a:r>
            <a:r>
              <a:rPr lang="en-US" sz="1600" dirty="0">
                <a:solidFill>
                  <a:schemeClr val="accent6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With </a:t>
            </a:r>
            <a:r>
              <a:rPr lang="en-US" sz="1600" b="1" dirty="0">
                <a:solidFill>
                  <a:schemeClr val="accent6"/>
                </a:solidFill>
              </a:rPr>
              <a:t>Docker</a:t>
            </a:r>
            <a:r>
              <a:rPr lang="en-US" sz="1600" dirty="0">
                <a:solidFill>
                  <a:schemeClr val="accent6"/>
                </a:solidFill>
              </a:rPr>
              <a:t>, you can easily create a </a:t>
            </a:r>
            <a:r>
              <a:rPr lang="en-US" sz="1600" b="1" dirty="0">
                <a:solidFill>
                  <a:schemeClr val="accent6"/>
                </a:solidFill>
              </a:rPr>
              <a:t>SonarQube</a:t>
            </a:r>
            <a:r>
              <a:rPr lang="en-US" sz="1600" dirty="0">
                <a:solidFill>
                  <a:schemeClr val="accent6"/>
                </a:solidFill>
              </a:rPr>
              <a:t> instance by using a </a:t>
            </a:r>
            <a:r>
              <a:rPr lang="en-US" sz="1600" b="1" dirty="0">
                <a:solidFill>
                  <a:schemeClr val="accent6"/>
                </a:solidFill>
              </a:rPr>
              <a:t>Docker image, </a:t>
            </a:r>
            <a:r>
              <a:rPr lang="en-US" sz="1600" dirty="0">
                <a:solidFill>
                  <a:schemeClr val="accent6"/>
                </a:solidFill>
              </a:rPr>
              <a:t>eliminating the need for manual installation and configuration.</a:t>
            </a:r>
            <a:endParaRPr lang="en-IN" sz="1600" dirty="0">
              <a:solidFill>
                <a:schemeClr val="accent6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C9F6D9-D6FD-AEB1-8208-A5015459B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627" y="3132371"/>
            <a:ext cx="5981397" cy="34722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E459D2-3661-FEC3-65D8-1B6EF3A16C26}"/>
              </a:ext>
            </a:extLst>
          </p:cNvPr>
          <p:cNvSpPr txBox="1"/>
          <p:nvPr/>
        </p:nvSpPr>
        <p:spPr>
          <a:xfrm>
            <a:off x="173183" y="2843772"/>
            <a:ext cx="7427152" cy="202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6"/>
                </a:solidFill>
              </a:rPr>
              <a:t>Using Docker to set up SonarQube simplifies the process by allowing you to</a:t>
            </a:r>
            <a:r>
              <a:rPr lang="en-US" sz="1600" dirty="0">
                <a:solidFill>
                  <a:schemeClr val="accent6"/>
                </a:solidFill>
              </a:rPr>
              <a:t>:</a:t>
            </a:r>
          </a:p>
          <a:p>
            <a:endParaRPr lang="en-US" sz="1600" dirty="0">
              <a:solidFill>
                <a:schemeClr val="accent6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Run SonarQube in a portable container </a:t>
            </a:r>
            <a:r>
              <a:rPr lang="en-US" sz="1600" dirty="0">
                <a:solidFill>
                  <a:schemeClr val="accent6"/>
                </a:solidFill>
              </a:rPr>
              <a:t>without affecting your host system.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Easily manage dependencies and configurations</a:t>
            </a:r>
            <a:r>
              <a:rPr lang="en-US" sz="1600" dirty="0">
                <a:solidFill>
                  <a:schemeClr val="accent6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Scale and manage the SonarQube instance </a:t>
            </a:r>
            <a:r>
              <a:rPr lang="en-US" sz="1600" dirty="0">
                <a:solidFill>
                  <a:schemeClr val="accent6"/>
                </a:solidFill>
              </a:rPr>
              <a:t>more efficiently.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Quickly deploy SonarQube on any machine </a:t>
            </a:r>
            <a:r>
              <a:rPr lang="en-US" sz="1600" dirty="0">
                <a:solidFill>
                  <a:schemeClr val="accent6"/>
                </a:solidFill>
              </a:rPr>
              <a:t>that supports Docker.</a:t>
            </a:r>
          </a:p>
        </p:txBody>
      </p:sp>
    </p:spTree>
    <p:extLst>
      <p:ext uri="{BB962C8B-B14F-4D97-AF65-F5344CB8AC3E}">
        <p14:creationId xmlns:p14="http://schemas.microsoft.com/office/powerpoint/2010/main" val="1078952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7" y="878738"/>
            <a:ext cx="11039556" cy="113525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/>
              <a:t>SonarQube</a:t>
            </a:r>
            <a:r>
              <a:rPr lang="en-US" sz="1600" dirty="0"/>
              <a:t> is an open-source platform used to ensure </a:t>
            </a:r>
            <a:r>
              <a:rPr lang="en-US" sz="1600" b="1" dirty="0"/>
              <a:t>code quality </a:t>
            </a:r>
            <a:r>
              <a:rPr lang="en-US" sz="1600" dirty="0"/>
              <a:t>and </a:t>
            </a:r>
            <a:r>
              <a:rPr lang="en-US" sz="1600" b="1" dirty="0"/>
              <a:t>code security </a:t>
            </a:r>
            <a:r>
              <a:rPr lang="en-US" sz="1600" dirty="0"/>
              <a:t>by continuously analyzing source code. It helps developers identify issues, vulnerabilities, and bugs early in the development lifecycle, making it easier to maintain clean, secure, and maintainable code.</a:t>
            </a:r>
          </a:p>
          <a:p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3EBD6B-C20E-649C-F8FB-54DB00AFB1D7}"/>
              </a:ext>
            </a:extLst>
          </p:cNvPr>
          <p:cNvSpPr txBox="1"/>
          <p:nvPr/>
        </p:nvSpPr>
        <p:spPr>
          <a:xfrm>
            <a:off x="535679" y="2374938"/>
            <a:ext cx="6112042" cy="3748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Improves Code Quality</a:t>
            </a:r>
            <a:r>
              <a:rPr lang="en-US" sz="1600" dirty="0">
                <a:solidFill>
                  <a:schemeClr val="accent6"/>
                </a:solidFill>
              </a:rPr>
              <a:t>: Ensures clean, maintainable, and efficient code.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Enhances Security: </a:t>
            </a:r>
            <a:r>
              <a:rPr lang="en-US" sz="1600" dirty="0">
                <a:solidFill>
                  <a:schemeClr val="accent6"/>
                </a:solidFill>
              </a:rPr>
              <a:t>Detects security vulnerabilities early in the development process.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Automates Code Reviews: </a:t>
            </a:r>
            <a:r>
              <a:rPr lang="en-US" sz="1600" dirty="0">
                <a:solidFill>
                  <a:schemeClr val="accent6"/>
                </a:solidFill>
              </a:rPr>
              <a:t>Reduces manual effort by automating code analysis and providing actionable insights.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Integrates with Development Tools: </a:t>
            </a:r>
            <a:r>
              <a:rPr lang="en-US" sz="1600" dirty="0">
                <a:solidFill>
                  <a:schemeClr val="accent6"/>
                </a:solidFill>
              </a:rPr>
              <a:t>Works with popular tools and platforms to fit seamlessly into existing workflows.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Supports DevOps Practices: </a:t>
            </a:r>
            <a:r>
              <a:rPr lang="en-US" sz="1600" dirty="0">
                <a:solidFill>
                  <a:schemeClr val="accent6"/>
                </a:solidFill>
              </a:rPr>
              <a:t>Ensures that code quality checks are part of the DevOps pipeline.</a:t>
            </a:r>
            <a:endParaRPr lang="en-IN" sz="1600" dirty="0">
              <a:solidFill>
                <a:schemeClr val="accent6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3B7585-EA47-DEEE-4F54-F2204C410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139" y="2753472"/>
            <a:ext cx="4905182" cy="274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EC225-5765-1543-3381-60C922B6A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602669"/>
            <a:ext cx="6583680" cy="1531357"/>
          </a:xfrm>
        </p:spPr>
        <p:txBody>
          <a:bodyPr/>
          <a:lstStyle/>
          <a:p>
            <a:r>
              <a:rPr lang="en-US" sz="2000" dirty="0"/>
              <a:t>introduction</a:t>
            </a:r>
            <a:endParaRPr lang="en-IN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B3A2A-0C99-1E20-AD81-5FB255AAA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1230967"/>
            <a:ext cx="7334865" cy="5627033"/>
          </a:xfrm>
        </p:spPr>
        <p:txBody>
          <a:bodyPr>
            <a:normAutofit/>
          </a:bodyPr>
          <a:lstStyle/>
          <a:p>
            <a:r>
              <a:rPr lang="en-US" sz="1800" b="1" dirty="0"/>
              <a:t>Terraform:</a:t>
            </a:r>
          </a:p>
          <a:p>
            <a:pPr>
              <a:lnSpc>
                <a:spcPct val="200000"/>
              </a:lnSpc>
            </a:pPr>
            <a:r>
              <a:rPr lang="en-US" sz="1600" dirty="0"/>
              <a:t>Infrastructure as Code (IaC) simplifies cloud resource management by enabling declarative configurations. Terraform, a powerful IaC tool, allows seamless provisioning and management of AWS resources, including Identity and Access Management (IAM).</a:t>
            </a:r>
          </a:p>
          <a:p>
            <a:pPr>
              <a:lnSpc>
                <a:spcPct val="200000"/>
              </a:lnSpc>
            </a:pPr>
            <a:r>
              <a:rPr lang="en-US" sz="1800" b="1" dirty="0"/>
              <a:t>Benefits of Using Terraform for IAM:</a:t>
            </a:r>
          </a:p>
          <a:p>
            <a:pPr>
              <a:lnSpc>
                <a:spcPct val="200000"/>
              </a:lnSpc>
            </a:pPr>
            <a:r>
              <a:rPr lang="en-US" sz="1600" b="1" dirty="0"/>
              <a:t>Automation: </a:t>
            </a:r>
            <a:r>
              <a:rPr lang="en-US" sz="1600" dirty="0"/>
              <a:t>Reduces manual effort with reusable, declarative configurations.</a:t>
            </a:r>
          </a:p>
          <a:p>
            <a:pPr>
              <a:lnSpc>
                <a:spcPct val="200000"/>
              </a:lnSpc>
            </a:pPr>
            <a:r>
              <a:rPr lang="en-US" sz="1600" b="1" dirty="0"/>
              <a:t>Consistency:</a:t>
            </a:r>
            <a:r>
              <a:rPr lang="en-US" sz="1600" dirty="0"/>
              <a:t> Ensures identical configurations across environments.</a:t>
            </a:r>
          </a:p>
          <a:p>
            <a:pPr>
              <a:lnSpc>
                <a:spcPct val="200000"/>
              </a:lnSpc>
            </a:pPr>
            <a:r>
              <a:rPr lang="en-US" sz="1600" b="1" dirty="0"/>
              <a:t>Scalability: </a:t>
            </a:r>
            <a:r>
              <a:rPr lang="en-US" sz="1600" dirty="0"/>
              <a:t>Easily accommodates growing access management needs.</a:t>
            </a:r>
          </a:p>
          <a:p>
            <a:pPr>
              <a:lnSpc>
                <a:spcPct val="200000"/>
              </a:lnSpc>
            </a:pPr>
            <a:r>
              <a:rPr lang="en-US" sz="1600" b="1" dirty="0"/>
              <a:t>Auditability: </a:t>
            </a:r>
            <a:r>
              <a:rPr lang="en-US" sz="1600" dirty="0"/>
              <a:t>Maintains a clear history of changes through version control.</a:t>
            </a:r>
          </a:p>
          <a:p>
            <a:endParaRPr lang="en-US" sz="1800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DB4FDB-749E-30D0-4EAF-9441ABDAD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9265" y="1230967"/>
            <a:ext cx="2133600" cy="213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8773CB-BA93-8099-944A-9BE607AE3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058" y="3493434"/>
            <a:ext cx="2981083" cy="189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4201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E4D1184-DE20-92A8-4B0A-DB6EF7BCB448}"/>
              </a:ext>
            </a:extLst>
          </p:cNvPr>
          <p:cNvSpPr txBox="1"/>
          <p:nvPr/>
        </p:nvSpPr>
        <p:spPr>
          <a:xfrm>
            <a:off x="2683042" y="689119"/>
            <a:ext cx="9172074" cy="793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/>
                </a:solidFill>
              </a:rPr>
              <a:t>Need to </a:t>
            </a:r>
            <a:r>
              <a:rPr lang="en-US" sz="1600" b="0" i="0" dirty="0">
                <a:solidFill>
                  <a:schemeClr val="accent6"/>
                </a:solidFill>
                <a:effectLst/>
              </a:rPr>
              <a:t>install </a:t>
            </a:r>
            <a:r>
              <a:rPr lang="en-US" sz="1600" b="1" i="0" dirty="0">
                <a:solidFill>
                  <a:schemeClr val="accent6"/>
                </a:solidFill>
                <a:effectLst/>
              </a:rPr>
              <a:t>Docker</a:t>
            </a:r>
            <a:r>
              <a:rPr lang="en-US" sz="1600" b="0" i="0" dirty="0">
                <a:solidFill>
                  <a:schemeClr val="accent6"/>
                </a:solidFill>
                <a:effectLst/>
              </a:rPr>
              <a:t> on an </a:t>
            </a:r>
            <a:r>
              <a:rPr lang="en-US" sz="1600" b="1" i="0" dirty="0">
                <a:solidFill>
                  <a:schemeClr val="accent6"/>
                </a:solidFill>
                <a:effectLst/>
              </a:rPr>
              <a:t>Ubuntu-based EC2 instance</a:t>
            </a:r>
            <a:r>
              <a:rPr lang="en-US" sz="1600" b="0" i="0" dirty="0">
                <a:solidFill>
                  <a:schemeClr val="accent6"/>
                </a:solidFill>
                <a:effectLst/>
              </a:rPr>
              <a:t> and run </a:t>
            </a:r>
            <a:r>
              <a:rPr lang="en-US" sz="1600" b="1" i="0" dirty="0">
                <a:solidFill>
                  <a:schemeClr val="accent6"/>
                </a:solidFill>
                <a:effectLst/>
              </a:rPr>
              <a:t>SonarQube</a:t>
            </a:r>
            <a:r>
              <a:rPr lang="en-US" sz="1600" b="0" i="0" dirty="0">
                <a:solidFill>
                  <a:schemeClr val="accent6"/>
                </a:solidFill>
                <a:effectLst/>
              </a:rPr>
              <a:t> using a </a:t>
            </a:r>
            <a:r>
              <a:rPr lang="en-US" sz="1600" b="1" i="0" dirty="0">
                <a:solidFill>
                  <a:schemeClr val="accent6"/>
                </a:solidFill>
                <a:effectLst/>
              </a:rPr>
              <a:t>Docker container</a:t>
            </a:r>
            <a:r>
              <a:rPr lang="en-US" sz="1600" b="0" i="0" dirty="0">
                <a:solidFill>
                  <a:schemeClr val="accent6"/>
                </a:solidFill>
                <a:effectLst/>
                <a:latin typeface="ui-sans-serif"/>
              </a:rPr>
              <a:t>.</a:t>
            </a:r>
            <a:endParaRPr lang="en-IN" sz="1600" dirty="0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8A8D36-A4E0-E699-749C-0F253AB155CE}"/>
              </a:ext>
            </a:extLst>
          </p:cNvPr>
          <p:cNvSpPr txBox="1"/>
          <p:nvPr/>
        </p:nvSpPr>
        <p:spPr>
          <a:xfrm>
            <a:off x="2683043" y="270392"/>
            <a:ext cx="7868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Installing Docker and Running SonarQube in a Docker Container</a:t>
            </a:r>
            <a:endParaRPr lang="en-IN" b="1" dirty="0">
              <a:solidFill>
                <a:schemeClr val="accent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2A129E-ABFD-0EC0-883B-F9846F322EE5}"/>
              </a:ext>
            </a:extLst>
          </p:cNvPr>
          <p:cNvSpPr txBox="1"/>
          <p:nvPr/>
        </p:nvSpPr>
        <p:spPr>
          <a:xfrm>
            <a:off x="2683042" y="1439165"/>
            <a:ext cx="917207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First, update the existing packages on your EC2 instance and Install Docker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accent6"/>
                </a:solidFill>
                <a:effectLst/>
              </a:rPr>
              <a:t>After Installing the docker create user in </a:t>
            </a:r>
            <a:r>
              <a:rPr lang="en-US" sz="1600" b="1" i="0" dirty="0">
                <a:solidFill>
                  <a:schemeClr val="accent6"/>
                </a:solidFill>
                <a:effectLst/>
              </a:rPr>
              <a:t>usermod</a:t>
            </a:r>
            <a:r>
              <a:rPr lang="en-US" sz="1600" b="0" i="0" dirty="0">
                <a:solidFill>
                  <a:schemeClr val="accent6"/>
                </a:solidFill>
                <a:effectLst/>
              </a:rPr>
              <a:t> by using </a:t>
            </a:r>
            <a:r>
              <a:rPr lang="en-US" sz="1600" b="1" i="0" dirty="0">
                <a:solidFill>
                  <a:schemeClr val="accent6"/>
                </a:solidFill>
                <a:effectLst/>
              </a:rPr>
              <a:t>sudo usermod -aG docker $USER #my case is ubuntu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accent6"/>
                </a:solidFill>
                <a:effectLst/>
              </a:rPr>
              <a:t>Then New group for docker by using </a:t>
            </a:r>
            <a:r>
              <a:rPr lang="en-US" sz="1600" b="1" i="0" dirty="0">
                <a:solidFill>
                  <a:schemeClr val="accent6"/>
                </a:solidFill>
                <a:effectLst/>
              </a:rPr>
              <a:t>newgrp docker</a:t>
            </a:r>
          </a:p>
          <a:p>
            <a:endParaRPr lang="en-US" sz="1400" dirty="0">
              <a:solidFill>
                <a:schemeClr val="accent6"/>
              </a:solidFill>
            </a:endParaRP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C55607-AF7E-11C1-6172-5C64978027A7}"/>
              </a:ext>
            </a:extLst>
          </p:cNvPr>
          <p:cNvSpPr txBox="1"/>
          <p:nvPr/>
        </p:nvSpPr>
        <p:spPr>
          <a:xfrm>
            <a:off x="2683043" y="4559881"/>
            <a:ext cx="610362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Check if </a:t>
            </a:r>
            <a:r>
              <a:rPr lang="en-US" sz="1600" b="1" dirty="0">
                <a:solidFill>
                  <a:schemeClr val="accent6"/>
                </a:solidFill>
              </a:rPr>
              <a:t>Docke</a:t>
            </a:r>
            <a:r>
              <a:rPr lang="en-US" sz="1600" dirty="0">
                <a:solidFill>
                  <a:schemeClr val="accent6"/>
                </a:solidFill>
              </a:rPr>
              <a:t>r is successfully installed by running</a:t>
            </a:r>
            <a:endParaRPr lang="en-US" sz="1600" dirty="0"/>
          </a:p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43B551-B088-AB4B-D335-BB4AAB7B692B}"/>
              </a:ext>
            </a:extLst>
          </p:cNvPr>
          <p:cNvSpPr txBox="1"/>
          <p:nvPr/>
        </p:nvSpPr>
        <p:spPr>
          <a:xfrm>
            <a:off x="2683042" y="5078576"/>
            <a:ext cx="61036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You should see the </a:t>
            </a:r>
            <a:r>
              <a:rPr lang="en-US" sz="1600" b="1" dirty="0">
                <a:solidFill>
                  <a:schemeClr val="accent6"/>
                </a:solidFill>
              </a:rPr>
              <a:t>Docker version </a:t>
            </a:r>
            <a:r>
              <a:rPr lang="en-US" sz="1600" dirty="0">
                <a:solidFill>
                  <a:schemeClr val="accent6"/>
                </a:solidFill>
              </a:rPr>
              <a:t>displayed in the terminal.</a:t>
            </a:r>
            <a:endParaRPr lang="en-IN" sz="1600" dirty="0">
              <a:solidFill>
                <a:schemeClr val="accent6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68F617-07DB-FB38-9C7F-86C3B710F541}"/>
              </a:ext>
            </a:extLst>
          </p:cNvPr>
          <p:cNvSpPr/>
          <p:nvPr/>
        </p:nvSpPr>
        <p:spPr>
          <a:xfrm>
            <a:off x="2803490" y="3178669"/>
            <a:ext cx="3567165" cy="12335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1" dirty="0">
                <a:solidFill>
                  <a:schemeClr val="accent6"/>
                </a:solidFill>
              </a:rPr>
              <a:t>sudo apt update</a:t>
            </a:r>
          </a:p>
          <a:p>
            <a:r>
              <a:rPr lang="en-IN" sz="1600" b="1" dirty="0">
                <a:solidFill>
                  <a:schemeClr val="accent6"/>
                </a:solidFill>
              </a:rPr>
              <a:t>curl -fsSL get.docker.com | /bin/bash</a:t>
            </a:r>
          </a:p>
          <a:p>
            <a:r>
              <a:rPr lang="en-IN" sz="1600" b="1" dirty="0">
                <a:solidFill>
                  <a:schemeClr val="accent6"/>
                </a:solidFill>
              </a:rPr>
              <a:t>sudo usermod -aG docker ubuntu </a:t>
            </a:r>
          </a:p>
          <a:p>
            <a:r>
              <a:rPr lang="en-IN" sz="1600" b="1" dirty="0">
                <a:solidFill>
                  <a:schemeClr val="accent6"/>
                </a:solidFill>
              </a:rPr>
              <a:t>exit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4E0783-E57C-92EA-4C30-62F5C73DF44A}"/>
              </a:ext>
            </a:extLst>
          </p:cNvPr>
          <p:cNvSpPr/>
          <p:nvPr/>
        </p:nvSpPr>
        <p:spPr>
          <a:xfrm>
            <a:off x="2803490" y="5645627"/>
            <a:ext cx="1445342" cy="4626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6"/>
                </a:solidFill>
              </a:rPr>
              <a:t>docker -v</a:t>
            </a:r>
          </a:p>
        </p:txBody>
      </p:sp>
    </p:spTree>
    <p:extLst>
      <p:ext uri="{BB962C8B-B14F-4D97-AF65-F5344CB8AC3E}">
        <p14:creationId xmlns:p14="http://schemas.microsoft.com/office/powerpoint/2010/main" val="13793325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60C2679-8F00-47AA-FC7A-A1CE86D55212}"/>
              </a:ext>
            </a:extLst>
          </p:cNvPr>
          <p:cNvSpPr txBox="1"/>
          <p:nvPr/>
        </p:nvSpPr>
        <p:spPr>
          <a:xfrm>
            <a:off x="1149936" y="1304564"/>
            <a:ext cx="11042064" cy="2270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600" dirty="0">
                <a:solidFill>
                  <a:schemeClr val="accent6"/>
                </a:solidFill>
              </a:rPr>
              <a:t>After the</a:t>
            </a:r>
            <a:r>
              <a:rPr lang="en-IN" sz="1600" b="1" dirty="0">
                <a:solidFill>
                  <a:schemeClr val="accent6"/>
                </a:solidFill>
              </a:rPr>
              <a:t> docker </a:t>
            </a:r>
            <a:r>
              <a:rPr lang="en-IN" sz="1600" dirty="0">
                <a:solidFill>
                  <a:schemeClr val="accent6"/>
                </a:solidFill>
              </a:rPr>
              <a:t>installation, we create a </a:t>
            </a:r>
            <a:r>
              <a:rPr lang="en-IN" sz="1600" b="1" dirty="0">
                <a:solidFill>
                  <a:schemeClr val="accent6"/>
                </a:solidFill>
              </a:rPr>
              <a:t>sonarqube container </a:t>
            </a:r>
            <a:r>
              <a:rPr lang="en-IN" sz="1600" dirty="0">
                <a:solidFill>
                  <a:schemeClr val="accent6"/>
                </a:solidFill>
              </a:rPr>
              <a:t>by using :</a:t>
            </a:r>
          </a:p>
          <a:p>
            <a:pPr>
              <a:lnSpc>
                <a:spcPct val="150000"/>
              </a:lnSpc>
            </a:pPr>
            <a:endParaRPr lang="en-IN" sz="1600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endParaRPr lang="en-IN" sz="1600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endParaRPr lang="en-IN" sz="1600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en-IN" sz="1600" dirty="0">
                <a:solidFill>
                  <a:schemeClr val="accent6"/>
                </a:solidFill>
              </a:rPr>
              <a:t>Then connect the </a:t>
            </a:r>
            <a:r>
              <a:rPr lang="en-IN" sz="1600" b="1" dirty="0">
                <a:solidFill>
                  <a:schemeClr val="accent6"/>
                </a:solidFill>
              </a:rPr>
              <a:t>SonarQube</a:t>
            </a:r>
            <a:r>
              <a:rPr lang="en-IN" sz="1600" dirty="0">
                <a:solidFill>
                  <a:schemeClr val="accent6"/>
                </a:solidFill>
              </a:rPr>
              <a:t> by using </a:t>
            </a:r>
            <a:r>
              <a:rPr lang="en-IN" sz="1600" b="1" dirty="0">
                <a:solidFill>
                  <a:schemeClr val="accent6"/>
                </a:solidFill>
              </a:rPr>
              <a:t>Instance public IPV4address:9000 (</a:t>
            </a:r>
            <a:r>
              <a:rPr lang="en-IN" sz="1600" b="1" i="0" dirty="0">
                <a:solidFill>
                  <a:schemeClr val="accent6"/>
                </a:solidFill>
                <a:effectLst/>
              </a:rPr>
              <a:t>3.110.178.160:9000</a:t>
            </a:r>
            <a:r>
              <a:rPr lang="en-IN" sz="1600" b="1" dirty="0">
                <a:solidFill>
                  <a:schemeClr val="accent6"/>
                </a:solidFill>
              </a:rPr>
              <a:t>) </a:t>
            </a:r>
            <a:r>
              <a:rPr lang="en-IN" sz="1600" dirty="0">
                <a:solidFill>
                  <a:schemeClr val="accent6"/>
                </a:solidFill>
              </a:rPr>
              <a:t>(</a:t>
            </a:r>
            <a:r>
              <a:rPr lang="en-IN" sz="1600" b="1" dirty="0">
                <a:solidFill>
                  <a:schemeClr val="accent6"/>
                </a:solidFill>
              </a:rPr>
              <a:t>SonarQube default port number</a:t>
            </a:r>
            <a:r>
              <a:rPr lang="en-IN" sz="1600" dirty="0">
                <a:solidFill>
                  <a:schemeClr val="accent6"/>
                </a:solidFill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3205D1-9CA0-80EA-F756-26008D3017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10" t="54269" r="39474" b="13684"/>
          <a:stretch/>
        </p:blipFill>
        <p:spPr>
          <a:xfrm>
            <a:off x="1238865" y="3882189"/>
            <a:ext cx="7170822" cy="21977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3116AC-868C-A4F7-CA13-64A7CD95F683}"/>
              </a:ext>
            </a:extLst>
          </p:cNvPr>
          <p:cNvSpPr/>
          <p:nvPr/>
        </p:nvSpPr>
        <p:spPr>
          <a:xfrm>
            <a:off x="1238865" y="1966451"/>
            <a:ext cx="6695768" cy="7079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docke</a:t>
            </a:r>
            <a:r>
              <a:rPr lang="en-US" sz="1600" b="1" dirty="0">
                <a:solidFill>
                  <a:schemeClr val="accent6"/>
                </a:solidFill>
              </a:rPr>
              <a:t>r run -d --name sonar -p 9000:9000 sonarqube:lts-community </a:t>
            </a:r>
          </a:p>
        </p:txBody>
      </p:sp>
    </p:spTree>
    <p:extLst>
      <p:ext uri="{BB962C8B-B14F-4D97-AF65-F5344CB8AC3E}">
        <p14:creationId xmlns:p14="http://schemas.microsoft.com/office/powerpoint/2010/main" val="2805899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BA5094F-22C8-8121-AFFB-4315BF3DFE0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530619" y="149396"/>
            <a:ext cx="7043618" cy="779292"/>
          </a:xfrm>
        </p:spPr>
        <p:txBody>
          <a:bodyPr/>
          <a:lstStyle/>
          <a:p>
            <a:r>
              <a:rPr lang="en-IN" sz="2000" b="1" dirty="0">
                <a:solidFill>
                  <a:schemeClr val="accent6"/>
                </a:solidFill>
              </a:rPr>
              <a:t>Open Web Chrome Port 9000</a:t>
            </a:r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695726-B68E-CD86-B6D2-02B4D28494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710" b="5950"/>
          <a:stretch/>
        </p:blipFill>
        <p:spPr>
          <a:xfrm>
            <a:off x="3812025" y="1373040"/>
            <a:ext cx="2770102" cy="16052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E73224-EBBC-7904-817F-3C98705E6827}"/>
              </a:ext>
            </a:extLst>
          </p:cNvPr>
          <p:cNvSpPr txBox="1"/>
          <p:nvPr/>
        </p:nvSpPr>
        <p:spPr>
          <a:xfrm>
            <a:off x="3530618" y="506916"/>
            <a:ext cx="8661381" cy="793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SonarQube</a:t>
            </a:r>
            <a:r>
              <a:rPr lang="en-US" sz="1600" dirty="0">
                <a:solidFill>
                  <a:schemeClr val="accent6"/>
                </a:solidFill>
              </a:rPr>
              <a:t> runs on </a:t>
            </a:r>
            <a:r>
              <a:rPr lang="en-US" sz="1600" b="1" dirty="0">
                <a:solidFill>
                  <a:schemeClr val="accent6"/>
                </a:solidFill>
              </a:rPr>
              <a:t>port 9000 </a:t>
            </a:r>
            <a:r>
              <a:rPr lang="en-US" sz="1600" dirty="0">
                <a:solidFill>
                  <a:schemeClr val="accent6"/>
                </a:solidFill>
              </a:rPr>
              <a:t>. Ensure that </a:t>
            </a:r>
            <a:r>
              <a:rPr lang="en-US" sz="1600" b="1" dirty="0">
                <a:solidFill>
                  <a:schemeClr val="accent6"/>
                </a:solidFill>
              </a:rPr>
              <a:t>port 9000 </a:t>
            </a:r>
            <a:r>
              <a:rPr lang="en-US" sz="1600" dirty="0">
                <a:solidFill>
                  <a:schemeClr val="accent6"/>
                </a:solidFill>
              </a:rPr>
              <a:t>is open in your </a:t>
            </a:r>
            <a:r>
              <a:rPr lang="en-US" sz="1600" b="1" dirty="0">
                <a:solidFill>
                  <a:schemeClr val="accent6"/>
                </a:solidFill>
              </a:rPr>
              <a:t>security group </a:t>
            </a:r>
            <a:r>
              <a:rPr lang="en-US" sz="1600" dirty="0">
                <a:solidFill>
                  <a:schemeClr val="accent6"/>
                </a:solidFill>
              </a:rPr>
              <a:t>and allow it through the </a:t>
            </a:r>
            <a:r>
              <a:rPr lang="en-US" sz="1600" b="1" dirty="0">
                <a:solidFill>
                  <a:schemeClr val="accent6"/>
                </a:solidFill>
              </a:rPr>
              <a:t>Ubuntu firewall</a:t>
            </a:r>
            <a:r>
              <a:rPr lang="en-US" sz="1600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ED3EFD-039C-A9F7-A620-D27C84058556}"/>
              </a:ext>
            </a:extLst>
          </p:cNvPr>
          <p:cNvSpPr txBox="1"/>
          <p:nvPr/>
        </p:nvSpPr>
        <p:spPr>
          <a:xfrm>
            <a:off x="6582127" y="1540591"/>
            <a:ext cx="5353313" cy="793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/>
                </a:solidFill>
              </a:rPr>
              <a:t>Access </a:t>
            </a:r>
            <a:r>
              <a:rPr lang="en-US" sz="1600" b="1" dirty="0">
                <a:solidFill>
                  <a:schemeClr val="accent6"/>
                </a:solidFill>
              </a:rPr>
              <a:t>sonarqube </a:t>
            </a:r>
            <a:r>
              <a:rPr lang="en-US" sz="1600" dirty="0">
                <a:solidFill>
                  <a:schemeClr val="accent6"/>
                </a:solidFill>
              </a:rPr>
              <a:t>Web Interface, Open your browser and go to </a:t>
            </a:r>
            <a:r>
              <a:rPr lang="en-US" sz="1600" b="1" dirty="0">
                <a:solidFill>
                  <a:schemeClr val="accent6"/>
                </a:solidFill>
              </a:rPr>
              <a:t>http://3.110.178.160:9000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65F9BA-6B0B-6CFA-559C-5D36C16AA04A}"/>
              </a:ext>
            </a:extLst>
          </p:cNvPr>
          <p:cNvSpPr txBox="1"/>
          <p:nvPr/>
        </p:nvSpPr>
        <p:spPr>
          <a:xfrm>
            <a:off x="8019199" y="2978195"/>
            <a:ext cx="4422757" cy="1532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/>
                </a:solidFill>
              </a:rPr>
              <a:t>Use the </a:t>
            </a:r>
            <a:r>
              <a:rPr lang="en-US" sz="1600" b="1" dirty="0">
                <a:solidFill>
                  <a:schemeClr val="accent6"/>
                </a:solidFill>
              </a:rPr>
              <a:t>default credentials </a:t>
            </a:r>
            <a:r>
              <a:rPr lang="en-US" sz="1600" dirty="0">
                <a:solidFill>
                  <a:schemeClr val="accent6"/>
                </a:solidFill>
              </a:rPr>
              <a:t>to log in (if not modified):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Username</a:t>
            </a:r>
            <a:r>
              <a:rPr lang="en-US" sz="1600" dirty="0">
                <a:solidFill>
                  <a:schemeClr val="accent6"/>
                </a:solidFill>
              </a:rPr>
              <a:t>: </a:t>
            </a:r>
            <a:r>
              <a:rPr lang="en-US" sz="1600" b="1" dirty="0">
                <a:solidFill>
                  <a:schemeClr val="accent6"/>
                </a:solidFill>
              </a:rPr>
              <a:t>admin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Password: admin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DD422A5-680E-B3B8-7E48-BD836AB732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t="5147" r="22889" b="47134"/>
          <a:stretch/>
        </p:blipFill>
        <p:spPr>
          <a:xfrm>
            <a:off x="3812025" y="3071760"/>
            <a:ext cx="4041253" cy="14067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9E9C74-E6CA-767B-EB5E-095AAA39087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05" t="5380" r="21973" b="13308"/>
          <a:stretch/>
        </p:blipFill>
        <p:spPr>
          <a:xfrm>
            <a:off x="3812025" y="4571926"/>
            <a:ext cx="3559989" cy="21446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D750838-648E-3A8E-48C0-31FE47668B32}"/>
              </a:ext>
            </a:extLst>
          </p:cNvPr>
          <p:cNvSpPr txBox="1"/>
          <p:nvPr/>
        </p:nvSpPr>
        <p:spPr>
          <a:xfrm>
            <a:off x="7436182" y="4990593"/>
            <a:ext cx="4202364" cy="116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6"/>
                </a:solidFill>
              </a:rPr>
              <a:t>Change Default Password</a:t>
            </a:r>
            <a:r>
              <a:rPr lang="en-US" sz="1600" dirty="0">
                <a:solidFill>
                  <a:schemeClr val="accent6"/>
                </a:solidFill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/>
                </a:solidFill>
              </a:rPr>
              <a:t>After the first login, you will be prompted to change the password.</a:t>
            </a:r>
            <a:endParaRPr lang="en-IN" sz="1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1287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8A5BF1C-5CEF-E813-60BC-B159EFF524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5133" r="8688" b="6321"/>
          <a:stretch/>
        </p:blipFill>
        <p:spPr>
          <a:xfrm>
            <a:off x="445239" y="1855351"/>
            <a:ext cx="7576126" cy="4132494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72C0EA-BC5C-244D-3BC5-B811EF5A583F}"/>
              </a:ext>
            </a:extLst>
          </p:cNvPr>
          <p:cNvSpPr txBox="1"/>
          <p:nvPr/>
        </p:nvSpPr>
        <p:spPr>
          <a:xfrm>
            <a:off x="336883" y="354390"/>
            <a:ext cx="8502315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SonarQube Dashboard</a:t>
            </a:r>
          </a:p>
          <a:p>
            <a:endParaRPr lang="en-US" sz="2000" b="1" dirty="0">
              <a:solidFill>
                <a:schemeClr val="accent6"/>
              </a:solidFill>
            </a:endParaRPr>
          </a:p>
          <a:p>
            <a:endParaRPr lang="en-US" sz="2000" b="1" dirty="0">
              <a:solidFill>
                <a:schemeClr val="accent6"/>
              </a:solidFill>
            </a:endParaRPr>
          </a:p>
          <a:p>
            <a:r>
              <a:rPr lang="en-US" dirty="0">
                <a:solidFill>
                  <a:schemeClr val="accent6"/>
                </a:solidFill>
              </a:rPr>
              <a:t>After click on </a:t>
            </a:r>
            <a:r>
              <a:rPr lang="en-US" b="1" dirty="0">
                <a:solidFill>
                  <a:schemeClr val="accent6"/>
                </a:solidFill>
              </a:rPr>
              <a:t>Login</a:t>
            </a:r>
            <a:r>
              <a:rPr lang="en-US" dirty="0">
                <a:solidFill>
                  <a:schemeClr val="accent6"/>
                </a:solidFill>
              </a:rPr>
              <a:t> and continue </a:t>
            </a:r>
            <a:r>
              <a:rPr lang="en-US" b="1" dirty="0">
                <a:solidFill>
                  <a:schemeClr val="accent6"/>
                </a:solidFill>
              </a:rPr>
              <a:t>Sonarqube</a:t>
            </a:r>
            <a:r>
              <a:rPr lang="en-US" dirty="0">
                <a:solidFill>
                  <a:schemeClr val="accent6"/>
                </a:solidFill>
              </a:rPr>
              <a:t> dashboard page will open</a:t>
            </a:r>
          </a:p>
        </p:txBody>
      </p:sp>
    </p:spTree>
    <p:extLst>
      <p:ext uri="{BB962C8B-B14F-4D97-AF65-F5344CB8AC3E}">
        <p14:creationId xmlns:p14="http://schemas.microsoft.com/office/powerpoint/2010/main" val="3972758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F914B05-A01B-AC4E-EC66-F084D52F9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816" y="378294"/>
            <a:ext cx="4641447" cy="631777"/>
          </a:xfrm>
        </p:spPr>
        <p:txBody>
          <a:bodyPr/>
          <a:lstStyle/>
          <a:p>
            <a:r>
              <a:rPr lang="en-IN" sz="2000" dirty="0"/>
              <a:t>conclusion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FF26E8D-ADB9-A3D9-74E9-5546C8A1AD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286" y="1392035"/>
            <a:ext cx="9096830" cy="570324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This documentation outlines the end-to-end process of deploying and verifying AWS resources using Terraform. </a:t>
            </a:r>
          </a:p>
          <a:p>
            <a:r>
              <a:rPr lang="en-US" sz="1600" b="1" dirty="0"/>
              <a:t>1.Infrastructure Provisioning: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Successfully created IAM configurations, security groups, and an EC2 instance using Terraform scripting.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Automated the deployment of essential resources, ensuring consistent and reproducible setups.</a:t>
            </a:r>
          </a:p>
          <a:p>
            <a:pPr>
              <a:lnSpc>
                <a:spcPct val="150000"/>
              </a:lnSpc>
            </a:pPr>
            <a:r>
              <a:rPr lang="en-US" sz="1600" b="1" dirty="0"/>
              <a:t>2.Application Deployment: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Installed and configured Jenkins and SonarQube on the provisioned EC2 instance.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Ensured both applications are accessible and functioning correctly.</a:t>
            </a:r>
          </a:p>
          <a:p>
            <a:pPr>
              <a:lnSpc>
                <a:spcPct val="150000"/>
              </a:lnSpc>
            </a:pPr>
            <a:r>
              <a:rPr lang="en-US" sz="1600" b="1" dirty="0"/>
              <a:t>3.Verification and Validation: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Verified all resources in the AWS Management Console to ensure alignment with the Terraform script. 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Confirmed IAM policies, roles, and security configurations restrict access as intended.</a:t>
            </a:r>
          </a:p>
          <a:p>
            <a:pPr>
              <a:lnSpc>
                <a:spcPct val="150000"/>
              </a:lnSpc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2992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17CE0-839D-1FB3-FA78-A1C0E96E0A8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25200" y="457200"/>
            <a:ext cx="1066800" cy="471488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B05BA9-3EAD-ED31-F416-F9551A71F87B}"/>
              </a:ext>
            </a:extLst>
          </p:cNvPr>
          <p:cNvSpPr txBox="1"/>
          <p:nvPr/>
        </p:nvSpPr>
        <p:spPr>
          <a:xfrm>
            <a:off x="661171" y="535569"/>
            <a:ext cx="9477439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Code Description and Explanation</a:t>
            </a:r>
          </a:p>
          <a:p>
            <a:endParaRPr lang="en-US" sz="2000" b="1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/>
                </a:solidFill>
              </a:rPr>
              <a:t>This </a:t>
            </a:r>
            <a:r>
              <a:rPr lang="en-US" sz="1600" b="1" dirty="0">
                <a:solidFill>
                  <a:schemeClr val="accent6"/>
                </a:solidFill>
              </a:rPr>
              <a:t>Terraform code </a:t>
            </a:r>
            <a:r>
              <a:rPr lang="en-US" sz="1600" dirty="0">
                <a:solidFill>
                  <a:schemeClr val="accent6"/>
                </a:solidFill>
              </a:rPr>
              <a:t>is designed to provision resources in </a:t>
            </a:r>
            <a:r>
              <a:rPr lang="en-US" sz="1600" b="1" dirty="0">
                <a:solidFill>
                  <a:schemeClr val="accent6"/>
                </a:solidFill>
              </a:rPr>
              <a:t>AWS</a:t>
            </a:r>
            <a:r>
              <a:rPr lang="en-US" sz="1600" dirty="0">
                <a:solidFill>
                  <a:schemeClr val="accent6"/>
                </a:solidFill>
              </a:rPr>
              <a:t> using the </a:t>
            </a:r>
            <a:r>
              <a:rPr lang="en-US" sz="1600" b="1" dirty="0">
                <a:solidFill>
                  <a:schemeClr val="accent6"/>
                </a:solidFill>
              </a:rPr>
              <a:t>ap-south-1 (Mumbai) region.</a:t>
            </a:r>
            <a:r>
              <a:rPr lang="en-US" sz="1600" dirty="0">
                <a:solidFill>
                  <a:schemeClr val="accent6"/>
                </a:solidFill>
              </a:rPr>
              <a:t> It includes </a:t>
            </a:r>
            <a:r>
              <a:rPr lang="en-US" sz="1600" b="1" dirty="0">
                <a:solidFill>
                  <a:schemeClr val="accent6"/>
                </a:solidFill>
              </a:rPr>
              <a:t>IAM</a:t>
            </a:r>
            <a:r>
              <a:rPr lang="en-US" sz="1600" dirty="0">
                <a:solidFill>
                  <a:schemeClr val="accent6"/>
                </a:solidFill>
              </a:rPr>
              <a:t> (Identity and Access Management) configurations, an </a:t>
            </a:r>
            <a:r>
              <a:rPr lang="en-US" sz="1600" b="1" dirty="0">
                <a:solidFill>
                  <a:schemeClr val="accent6"/>
                </a:solidFill>
              </a:rPr>
              <a:t>EC2 instance setup, and security configurations</a:t>
            </a:r>
            <a:r>
              <a:rPr lang="en-US" sz="1600" dirty="0">
                <a:solidFill>
                  <a:schemeClr val="accent6"/>
                </a:solidFill>
              </a:rPr>
              <a:t>. Below is an explanation of the code components: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56008E-8D97-2B8C-0B84-49BCDF55FC58}"/>
              </a:ext>
            </a:extLst>
          </p:cNvPr>
          <p:cNvSpPr txBox="1"/>
          <p:nvPr/>
        </p:nvSpPr>
        <p:spPr>
          <a:xfrm>
            <a:off x="657621" y="2518388"/>
            <a:ext cx="6160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6"/>
                </a:solidFill>
              </a:rPr>
              <a:t>1. AWS Provider Configuration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47E537-7144-23EB-43EE-DC714B78F920}"/>
              </a:ext>
            </a:extLst>
          </p:cNvPr>
          <p:cNvSpPr txBox="1"/>
          <p:nvPr/>
        </p:nvSpPr>
        <p:spPr>
          <a:xfrm>
            <a:off x="687215" y="2981015"/>
            <a:ext cx="62850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Configures the </a:t>
            </a:r>
            <a:r>
              <a:rPr lang="en-US" sz="1600" b="1" dirty="0">
                <a:solidFill>
                  <a:schemeClr val="accent6"/>
                </a:solidFill>
              </a:rPr>
              <a:t>AWS</a:t>
            </a:r>
            <a:r>
              <a:rPr lang="en-US" sz="1600" dirty="0">
                <a:solidFill>
                  <a:schemeClr val="accent6"/>
                </a:solidFill>
              </a:rPr>
              <a:t> provider for the </a:t>
            </a:r>
            <a:r>
              <a:rPr lang="en-US" sz="1600" b="1" dirty="0">
                <a:solidFill>
                  <a:schemeClr val="accent6"/>
                </a:solidFill>
              </a:rPr>
              <a:t>ap-south-1 region (Mumbai).</a:t>
            </a:r>
            <a:endParaRPr lang="en-IN" sz="1600" b="1" dirty="0">
              <a:solidFill>
                <a:schemeClr val="accent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59DFAB-E0B4-BB3C-A172-588ED29E7FCC}"/>
              </a:ext>
            </a:extLst>
          </p:cNvPr>
          <p:cNvSpPr txBox="1"/>
          <p:nvPr/>
        </p:nvSpPr>
        <p:spPr>
          <a:xfrm>
            <a:off x="661171" y="3464370"/>
            <a:ext cx="36335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2. Default VPC and Subnet 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3BCF9AE-5BE5-52B6-C271-5275A171BF55}"/>
              </a:ext>
            </a:extLst>
          </p:cNvPr>
          <p:cNvSpPr txBox="1"/>
          <p:nvPr/>
        </p:nvSpPr>
        <p:spPr>
          <a:xfrm>
            <a:off x="694540" y="3967277"/>
            <a:ext cx="5401459" cy="1532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Fetches details of the </a:t>
            </a:r>
            <a:r>
              <a:rPr lang="en-US" sz="1600" b="1" dirty="0">
                <a:solidFill>
                  <a:schemeClr val="accent6"/>
                </a:solidFill>
              </a:rPr>
              <a:t>default VPC </a:t>
            </a:r>
            <a:r>
              <a:rPr lang="en-US" sz="1600" dirty="0">
                <a:solidFill>
                  <a:schemeClr val="accent6"/>
                </a:solidFill>
              </a:rPr>
              <a:t>and a </a:t>
            </a:r>
            <a:r>
              <a:rPr lang="en-US" sz="1600" b="1" dirty="0">
                <a:solidFill>
                  <a:schemeClr val="accent6"/>
                </a:solidFill>
              </a:rPr>
              <a:t>subnet </a:t>
            </a:r>
            <a:r>
              <a:rPr lang="en-US" sz="1600" dirty="0">
                <a:solidFill>
                  <a:schemeClr val="accent6"/>
                </a:solidFill>
              </a:rPr>
              <a:t>in availability zone </a:t>
            </a:r>
            <a:r>
              <a:rPr lang="en-US" sz="1600" b="1" dirty="0">
                <a:solidFill>
                  <a:schemeClr val="accent6"/>
                </a:solidFill>
              </a:rPr>
              <a:t>ap-south-1a</a:t>
            </a:r>
            <a:r>
              <a:rPr lang="en-US" sz="1600" dirty="0">
                <a:solidFill>
                  <a:schemeClr val="accent6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Ensures the </a:t>
            </a:r>
            <a:r>
              <a:rPr lang="en-US" sz="1600" b="1" dirty="0">
                <a:solidFill>
                  <a:schemeClr val="accent6"/>
                </a:solidFill>
              </a:rPr>
              <a:t>EC2 instance </a:t>
            </a:r>
            <a:r>
              <a:rPr lang="en-US" sz="1600" dirty="0">
                <a:solidFill>
                  <a:schemeClr val="accent6"/>
                </a:solidFill>
              </a:rPr>
              <a:t>is created in the </a:t>
            </a:r>
            <a:r>
              <a:rPr lang="en-US" sz="1600" b="1" dirty="0">
                <a:solidFill>
                  <a:schemeClr val="accent6"/>
                </a:solidFill>
              </a:rPr>
              <a:t>default VPC</a:t>
            </a:r>
            <a:r>
              <a:rPr lang="en-US" sz="1600" dirty="0">
                <a:solidFill>
                  <a:schemeClr val="accent6"/>
                </a:solidFill>
              </a:rPr>
              <a:t> and </a:t>
            </a:r>
            <a:r>
              <a:rPr lang="en-US" sz="1600" b="1" dirty="0">
                <a:solidFill>
                  <a:schemeClr val="accent6"/>
                </a:solidFill>
              </a:rPr>
              <a:t>subnet.</a:t>
            </a:r>
            <a:endParaRPr lang="en-IN" sz="1600" b="1" dirty="0">
              <a:solidFill>
                <a:schemeClr val="accent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142B9C-CD27-78E8-CC3D-47D0D40B083B}"/>
              </a:ext>
            </a:extLst>
          </p:cNvPr>
          <p:cNvSpPr/>
          <p:nvPr/>
        </p:nvSpPr>
        <p:spPr>
          <a:xfrm>
            <a:off x="6998320" y="2508687"/>
            <a:ext cx="4676121" cy="37579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r>
              <a:rPr lang="en-IN" sz="1600" dirty="0">
                <a:solidFill>
                  <a:schemeClr val="accent6"/>
                </a:solidFill>
              </a:rPr>
              <a:t>provider "aws" {</a:t>
            </a:r>
          </a:p>
          <a:p>
            <a:r>
              <a:rPr lang="en-IN" sz="1600" dirty="0">
                <a:solidFill>
                  <a:schemeClr val="accent6"/>
                </a:solidFill>
              </a:rPr>
              <a:t>  region = "ap-south-1"</a:t>
            </a:r>
          </a:p>
          <a:p>
            <a:r>
              <a:rPr lang="en-IN" sz="1600" dirty="0">
                <a:solidFill>
                  <a:schemeClr val="accent6"/>
                </a:solidFill>
              </a:rPr>
              <a:t>}</a:t>
            </a:r>
          </a:p>
          <a:p>
            <a:endParaRPr lang="en-IN" sz="1600" dirty="0">
              <a:solidFill>
                <a:schemeClr val="accent6"/>
              </a:solidFill>
            </a:endParaRPr>
          </a:p>
          <a:p>
            <a:r>
              <a:rPr lang="en-IN" sz="1600" dirty="0">
                <a:solidFill>
                  <a:schemeClr val="accent6"/>
                </a:solidFill>
              </a:rPr>
              <a:t># Default VPC</a:t>
            </a:r>
          </a:p>
          <a:p>
            <a:r>
              <a:rPr lang="en-IN" sz="1600" dirty="0">
                <a:solidFill>
                  <a:schemeClr val="accent6"/>
                </a:solidFill>
              </a:rPr>
              <a:t>data "aws_vpc" "default" {</a:t>
            </a:r>
          </a:p>
          <a:p>
            <a:r>
              <a:rPr lang="en-IN" sz="1600" dirty="0">
                <a:solidFill>
                  <a:schemeClr val="accent6"/>
                </a:solidFill>
              </a:rPr>
              <a:t>  default = true</a:t>
            </a:r>
          </a:p>
          <a:p>
            <a:r>
              <a:rPr lang="en-IN" sz="1600" dirty="0">
                <a:solidFill>
                  <a:schemeClr val="accent6"/>
                </a:solidFill>
              </a:rPr>
              <a:t>}</a:t>
            </a:r>
          </a:p>
          <a:p>
            <a:endParaRPr lang="en-IN" sz="1600" dirty="0">
              <a:solidFill>
                <a:schemeClr val="accent6"/>
              </a:solidFill>
            </a:endParaRPr>
          </a:p>
          <a:p>
            <a:r>
              <a:rPr lang="en-IN" sz="1600" dirty="0">
                <a:solidFill>
                  <a:schemeClr val="accent6"/>
                </a:solidFill>
              </a:rPr>
              <a:t># Get default subnets</a:t>
            </a:r>
          </a:p>
          <a:p>
            <a:r>
              <a:rPr lang="en-IN" sz="1600" dirty="0">
                <a:solidFill>
                  <a:schemeClr val="accent6"/>
                </a:solidFill>
              </a:rPr>
              <a:t>data "aws_subnet" "default_subnets" {</a:t>
            </a:r>
          </a:p>
          <a:p>
            <a:r>
              <a:rPr lang="en-IN" sz="1600" dirty="0">
                <a:solidFill>
                  <a:schemeClr val="accent6"/>
                </a:solidFill>
              </a:rPr>
              <a:t>  vpc_id             = data.aws_vpc.default.id</a:t>
            </a:r>
          </a:p>
          <a:p>
            <a:r>
              <a:rPr lang="en-IN" sz="1600" dirty="0">
                <a:solidFill>
                  <a:schemeClr val="accent6"/>
                </a:solidFill>
              </a:rPr>
              <a:t>  availability_zone  = "ap-south-1a"</a:t>
            </a:r>
          </a:p>
          <a:p>
            <a:r>
              <a:rPr lang="en-IN" sz="1600" dirty="0">
                <a:solidFill>
                  <a:schemeClr val="accent6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90003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C7E937F-3B09-A7A6-D705-F1FDA9238724}"/>
              </a:ext>
            </a:extLst>
          </p:cNvPr>
          <p:cNvSpPr txBox="1"/>
          <p:nvPr/>
        </p:nvSpPr>
        <p:spPr>
          <a:xfrm>
            <a:off x="547501" y="475509"/>
            <a:ext cx="6112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3. IAM Group and Policies</a:t>
            </a:r>
            <a:endParaRPr lang="en-IN" b="1" dirty="0">
              <a:solidFill>
                <a:schemeClr val="accent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1A1D8A-131B-D362-B595-E984B067D958}"/>
              </a:ext>
            </a:extLst>
          </p:cNvPr>
          <p:cNvSpPr txBox="1"/>
          <p:nvPr/>
        </p:nvSpPr>
        <p:spPr>
          <a:xfrm>
            <a:off x="648217" y="726879"/>
            <a:ext cx="6112042" cy="326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accent6"/>
                </a:solidFill>
              </a:rPr>
              <a:t> </a:t>
            </a:r>
            <a:r>
              <a:rPr lang="en-US" sz="1600" b="1" dirty="0">
                <a:solidFill>
                  <a:schemeClr val="accent6"/>
                </a:solidFill>
              </a:rPr>
              <a:t>IAM Group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Creates an </a:t>
            </a:r>
            <a:r>
              <a:rPr lang="en-US" sz="1600" b="1" dirty="0">
                <a:solidFill>
                  <a:schemeClr val="accent6"/>
                </a:solidFill>
              </a:rPr>
              <a:t>IAM group </a:t>
            </a:r>
            <a:r>
              <a:rPr lang="en-US" sz="1600" dirty="0">
                <a:solidFill>
                  <a:schemeClr val="accent6"/>
                </a:solidFill>
              </a:rPr>
              <a:t>named </a:t>
            </a:r>
            <a:r>
              <a:rPr lang="en-US" sz="1600" b="1" dirty="0">
                <a:solidFill>
                  <a:schemeClr val="accent6"/>
                </a:solidFill>
              </a:rPr>
              <a:t>group_prem</a:t>
            </a:r>
            <a:r>
              <a:rPr lang="en-US" sz="1600" dirty="0">
                <a:solidFill>
                  <a:schemeClr val="accent6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6"/>
                </a:solidFill>
              </a:rPr>
              <a:t>IAM Policies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accent6"/>
                </a:solidFill>
                <a:effectLst/>
                <a:latin typeface="ui-sans-serif"/>
              </a:rPr>
              <a:t>      EC2 Full Access</a:t>
            </a:r>
            <a:r>
              <a:rPr lang="en-US" sz="1600" b="0" i="0" dirty="0">
                <a:solidFill>
                  <a:schemeClr val="accent6"/>
                </a:solidFill>
                <a:effectLst/>
                <a:latin typeface="ui-sans-serif"/>
              </a:rPr>
              <a:t>: Allows all actions on EC2 resources.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accent6"/>
                </a:solidFill>
                <a:effectLst/>
                <a:latin typeface="ui-sans-serif"/>
              </a:rPr>
              <a:t>      S3 List Buckets</a:t>
            </a:r>
            <a:r>
              <a:rPr lang="en-US" sz="1600" b="0" i="0" dirty="0">
                <a:solidFill>
                  <a:schemeClr val="accent6"/>
                </a:solidFill>
                <a:effectLst/>
                <a:latin typeface="ui-sans-serif"/>
              </a:rPr>
              <a:t>: Allows listing all S3 buckets.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chemeClr val="accent6"/>
                </a:solidFill>
                <a:effectLst/>
                <a:latin typeface="ui-sans-serif"/>
              </a:rPr>
              <a:t>      </a:t>
            </a:r>
            <a:r>
              <a:rPr lang="en-US" sz="1600" b="1" i="0" dirty="0">
                <a:solidFill>
                  <a:schemeClr val="accent6"/>
                </a:solidFill>
                <a:effectLst/>
                <a:latin typeface="ui-sans-serif"/>
              </a:rPr>
              <a:t>CloudWatch Read Access</a:t>
            </a:r>
            <a:r>
              <a:rPr lang="en-US" sz="1600" b="0" i="0" dirty="0">
                <a:solidFill>
                  <a:schemeClr val="accent6"/>
                </a:solidFill>
                <a:effectLst/>
                <a:latin typeface="ui-sans-serif"/>
              </a:rPr>
              <a:t>: Grants read-only access to CloudWatch.</a:t>
            </a:r>
          </a:p>
          <a:p>
            <a:pPr>
              <a:lnSpc>
                <a:spcPct val="150000"/>
              </a:lnSpc>
            </a:pPr>
            <a:r>
              <a:rPr lang="en-IN" sz="1600" b="1" dirty="0">
                <a:solidFill>
                  <a:schemeClr val="accent6"/>
                </a:solidFill>
              </a:rPr>
              <a:t>IAM Group Policy Attachments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accent6"/>
                </a:solidFill>
                <a:effectLst/>
                <a:latin typeface="ui-sans-serif"/>
              </a:rPr>
              <a:t>Attache the </a:t>
            </a:r>
            <a:r>
              <a:rPr lang="en-US" sz="1600" b="1" i="0" dirty="0">
                <a:solidFill>
                  <a:schemeClr val="accent6"/>
                </a:solidFill>
                <a:effectLst/>
                <a:latin typeface="ui-sans-serif"/>
              </a:rPr>
              <a:t>policies </a:t>
            </a:r>
            <a:r>
              <a:rPr lang="en-US" sz="1600" dirty="0">
                <a:solidFill>
                  <a:schemeClr val="accent6"/>
                </a:solidFill>
                <a:latin typeface="ui-sans-serif"/>
              </a:rPr>
              <a:t>to </a:t>
            </a:r>
            <a:r>
              <a:rPr lang="en-US" sz="1600" b="0" i="0" dirty="0">
                <a:solidFill>
                  <a:schemeClr val="accent6"/>
                </a:solidFill>
                <a:effectLst/>
                <a:latin typeface="ui-sans-serif"/>
              </a:rPr>
              <a:t>the </a:t>
            </a:r>
            <a:r>
              <a:rPr lang="en-US" sz="1600" b="1" i="0" dirty="0">
                <a:solidFill>
                  <a:schemeClr val="accent6"/>
                </a:solidFill>
                <a:effectLst/>
                <a:latin typeface="ui-sans-serif"/>
              </a:rPr>
              <a:t>group_prem </a:t>
            </a:r>
            <a:r>
              <a:rPr lang="en-US" sz="1600" b="0" i="0" dirty="0">
                <a:solidFill>
                  <a:schemeClr val="accent6"/>
                </a:solidFill>
                <a:effectLst/>
                <a:latin typeface="ui-sans-serif"/>
              </a:rPr>
              <a:t>IAM group.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 dirty="0">
              <a:solidFill>
                <a:schemeClr val="accent6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61DA7F-CF39-428C-69C5-C418B53A51C8}"/>
              </a:ext>
            </a:extLst>
          </p:cNvPr>
          <p:cNvSpPr/>
          <p:nvPr/>
        </p:nvSpPr>
        <p:spPr>
          <a:xfrm>
            <a:off x="7639666" y="510788"/>
            <a:ext cx="3834579" cy="622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800" b="1" dirty="0">
                <a:solidFill>
                  <a:schemeClr val="accent6"/>
                </a:solidFill>
              </a:rPr>
              <a:t># IAM Group and Policies</a:t>
            </a:r>
          </a:p>
          <a:p>
            <a:r>
              <a:rPr lang="en-IN" sz="800" b="1" dirty="0">
                <a:solidFill>
                  <a:schemeClr val="accent6"/>
                </a:solidFill>
              </a:rPr>
              <a:t>resource "aws_iam_group" "group_prem" {</a:t>
            </a:r>
          </a:p>
          <a:p>
            <a:r>
              <a:rPr lang="en-IN" sz="800" b="1" dirty="0">
                <a:solidFill>
                  <a:schemeClr val="accent6"/>
                </a:solidFill>
              </a:rPr>
              <a:t>  name = "group_prem"</a:t>
            </a:r>
          </a:p>
          <a:p>
            <a:r>
              <a:rPr lang="en-IN" sz="800" b="1" dirty="0">
                <a:solidFill>
                  <a:schemeClr val="accent6"/>
                </a:solidFill>
              </a:rPr>
              <a:t>}</a:t>
            </a:r>
          </a:p>
          <a:p>
            <a:endParaRPr lang="en-IN" sz="800" b="1" dirty="0">
              <a:solidFill>
                <a:schemeClr val="accent6"/>
              </a:solidFill>
            </a:endParaRPr>
          </a:p>
          <a:p>
            <a:r>
              <a:rPr lang="en-IN" sz="800" b="1" dirty="0">
                <a:solidFill>
                  <a:schemeClr val="accent6"/>
                </a:solidFill>
              </a:rPr>
              <a:t>resource "aws_iam_policy" "ec2_full_access" {</a:t>
            </a:r>
          </a:p>
          <a:p>
            <a:r>
              <a:rPr lang="en-IN" sz="800" b="1" dirty="0">
                <a:solidFill>
                  <a:schemeClr val="accent6"/>
                </a:solidFill>
              </a:rPr>
              <a:t>  name        = "EC2FullAccess"</a:t>
            </a:r>
          </a:p>
          <a:p>
            <a:r>
              <a:rPr lang="en-IN" sz="800" b="1" dirty="0">
                <a:solidFill>
                  <a:schemeClr val="accent6"/>
                </a:solidFill>
              </a:rPr>
              <a:t>  description = "EC2 Full Access"</a:t>
            </a:r>
          </a:p>
          <a:p>
            <a:r>
              <a:rPr lang="en-IN" sz="800" b="1" dirty="0">
                <a:solidFill>
                  <a:schemeClr val="accent6"/>
                </a:solidFill>
              </a:rPr>
              <a:t>  policy      = jsonencode({</a:t>
            </a:r>
          </a:p>
          <a:p>
            <a:r>
              <a:rPr lang="en-IN" sz="800" b="1" dirty="0">
                <a:solidFill>
                  <a:schemeClr val="accent6"/>
                </a:solidFill>
              </a:rPr>
              <a:t>    Version = "2012-10-17"</a:t>
            </a:r>
          </a:p>
          <a:p>
            <a:r>
              <a:rPr lang="en-IN" sz="800" b="1" dirty="0">
                <a:solidFill>
                  <a:schemeClr val="accent6"/>
                </a:solidFill>
              </a:rPr>
              <a:t>    Statement = [</a:t>
            </a:r>
          </a:p>
          <a:p>
            <a:r>
              <a:rPr lang="en-IN" sz="800" b="1" dirty="0">
                <a:solidFill>
                  <a:schemeClr val="accent6"/>
                </a:solidFill>
              </a:rPr>
              <a:t>      {</a:t>
            </a:r>
          </a:p>
          <a:p>
            <a:r>
              <a:rPr lang="en-IN" sz="800" b="1" dirty="0">
                <a:solidFill>
                  <a:schemeClr val="accent6"/>
                </a:solidFill>
              </a:rPr>
              <a:t>        Effect   = "Allow"</a:t>
            </a:r>
          </a:p>
          <a:p>
            <a:r>
              <a:rPr lang="en-IN" sz="800" b="1" dirty="0">
                <a:solidFill>
                  <a:schemeClr val="accent6"/>
                </a:solidFill>
              </a:rPr>
              <a:t>        Action   = "ec2:*"</a:t>
            </a:r>
          </a:p>
          <a:p>
            <a:r>
              <a:rPr lang="en-IN" sz="800" b="1" dirty="0">
                <a:solidFill>
                  <a:schemeClr val="accent6"/>
                </a:solidFill>
              </a:rPr>
              <a:t>        Resource = "*"</a:t>
            </a:r>
          </a:p>
          <a:p>
            <a:r>
              <a:rPr lang="en-IN" sz="800" b="1" dirty="0">
                <a:solidFill>
                  <a:schemeClr val="accent6"/>
                </a:solidFill>
              </a:rPr>
              <a:t>      }</a:t>
            </a:r>
          </a:p>
          <a:p>
            <a:r>
              <a:rPr lang="en-IN" sz="800" b="1" dirty="0">
                <a:solidFill>
                  <a:schemeClr val="accent6"/>
                </a:solidFill>
              </a:rPr>
              <a:t>    ]</a:t>
            </a:r>
          </a:p>
          <a:p>
            <a:r>
              <a:rPr lang="en-IN" sz="800" b="1" dirty="0">
                <a:solidFill>
                  <a:schemeClr val="accent6"/>
                </a:solidFill>
              </a:rPr>
              <a:t>  })</a:t>
            </a:r>
          </a:p>
          <a:p>
            <a:r>
              <a:rPr lang="en-IN" sz="800" b="1" dirty="0">
                <a:solidFill>
                  <a:schemeClr val="accent6"/>
                </a:solidFill>
              </a:rPr>
              <a:t>}</a:t>
            </a:r>
          </a:p>
          <a:p>
            <a:endParaRPr lang="en-IN" sz="800" b="1" dirty="0">
              <a:solidFill>
                <a:schemeClr val="accent6"/>
              </a:solidFill>
            </a:endParaRPr>
          </a:p>
          <a:p>
            <a:r>
              <a:rPr lang="en-IN" sz="800" b="1" dirty="0">
                <a:solidFill>
                  <a:schemeClr val="accent6"/>
                </a:solidFill>
              </a:rPr>
              <a:t>resource "aws_iam_policy" "s3_list_buckets" {</a:t>
            </a:r>
          </a:p>
          <a:p>
            <a:r>
              <a:rPr lang="en-IN" sz="800" b="1" dirty="0">
                <a:solidFill>
                  <a:schemeClr val="accent6"/>
                </a:solidFill>
              </a:rPr>
              <a:t>  name        = "S3ListAllMyBuckets"</a:t>
            </a:r>
          </a:p>
          <a:p>
            <a:r>
              <a:rPr lang="en-IN" sz="800" b="1" dirty="0">
                <a:solidFill>
                  <a:schemeClr val="accent6"/>
                </a:solidFill>
              </a:rPr>
              <a:t>  description = "S3 List All My Buckets"</a:t>
            </a:r>
          </a:p>
          <a:p>
            <a:r>
              <a:rPr lang="en-IN" sz="800" b="1" dirty="0">
                <a:solidFill>
                  <a:schemeClr val="accent6"/>
                </a:solidFill>
              </a:rPr>
              <a:t>  policy      = jsonencode({</a:t>
            </a:r>
          </a:p>
          <a:p>
            <a:r>
              <a:rPr lang="en-IN" sz="800" b="1" dirty="0">
                <a:solidFill>
                  <a:schemeClr val="accent6"/>
                </a:solidFill>
              </a:rPr>
              <a:t>    Version = "2012-10-17"</a:t>
            </a:r>
          </a:p>
          <a:p>
            <a:r>
              <a:rPr lang="en-IN" sz="800" b="1" dirty="0">
                <a:solidFill>
                  <a:schemeClr val="accent6"/>
                </a:solidFill>
              </a:rPr>
              <a:t>    Statement = [</a:t>
            </a:r>
          </a:p>
          <a:p>
            <a:r>
              <a:rPr lang="en-IN" sz="800" b="1" dirty="0">
                <a:solidFill>
                  <a:schemeClr val="accent6"/>
                </a:solidFill>
              </a:rPr>
              <a:t>      {</a:t>
            </a:r>
          </a:p>
          <a:p>
            <a:r>
              <a:rPr lang="en-IN" sz="800" b="1" dirty="0">
                <a:solidFill>
                  <a:schemeClr val="accent6"/>
                </a:solidFill>
              </a:rPr>
              <a:t>        Effect   = "Allow"</a:t>
            </a:r>
          </a:p>
          <a:p>
            <a:r>
              <a:rPr lang="en-IN" sz="800" b="1" dirty="0">
                <a:solidFill>
                  <a:schemeClr val="accent6"/>
                </a:solidFill>
              </a:rPr>
              <a:t>        Action   = "s3:ListAllMyBuckets"</a:t>
            </a:r>
          </a:p>
          <a:p>
            <a:r>
              <a:rPr lang="en-IN" sz="800" b="1" dirty="0">
                <a:solidFill>
                  <a:schemeClr val="accent6"/>
                </a:solidFill>
              </a:rPr>
              <a:t>        Resource = "*"</a:t>
            </a:r>
          </a:p>
          <a:p>
            <a:r>
              <a:rPr lang="en-IN" sz="800" b="1" dirty="0">
                <a:solidFill>
                  <a:schemeClr val="accent6"/>
                </a:solidFill>
              </a:rPr>
              <a:t>      }</a:t>
            </a:r>
          </a:p>
          <a:p>
            <a:r>
              <a:rPr lang="en-IN" sz="800" b="1" dirty="0">
                <a:solidFill>
                  <a:schemeClr val="accent6"/>
                </a:solidFill>
              </a:rPr>
              <a:t>    ]</a:t>
            </a:r>
          </a:p>
          <a:p>
            <a:r>
              <a:rPr lang="en-IN" sz="800" b="1" dirty="0">
                <a:solidFill>
                  <a:schemeClr val="accent6"/>
                </a:solidFill>
              </a:rPr>
              <a:t>  })</a:t>
            </a:r>
          </a:p>
          <a:p>
            <a:r>
              <a:rPr lang="en-IN" sz="800" b="1" dirty="0">
                <a:solidFill>
                  <a:schemeClr val="accent6"/>
                </a:solidFill>
              </a:rPr>
              <a:t>}</a:t>
            </a:r>
          </a:p>
          <a:p>
            <a:endParaRPr lang="en-IN" sz="800" b="1" dirty="0">
              <a:solidFill>
                <a:schemeClr val="accent6"/>
              </a:solidFill>
            </a:endParaRPr>
          </a:p>
          <a:p>
            <a:r>
              <a:rPr lang="en-IN" sz="800" b="1" dirty="0">
                <a:solidFill>
                  <a:schemeClr val="accent6"/>
                </a:solidFill>
              </a:rPr>
              <a:t>resource "aws_iam_policy" "cloudwatch_read_access" {</a:t>
            </a:r>
          </a:p>
          <a:p>
            <a:r>
              <a:rPr lang="en-IN" sz="800" b="1" dirty="0">
                <a:solidFill>
                  <a:schemeClr val="accent6"/>
                </a:solidFill>
              </a:rPr>
              <a:t>  name        = "CloudWatchReadAccess"</a:t>
            </a:r>
          </a:p>
          <a:p>
            <a:r>
              <a:rPr lang="en-IN" sz="800" b="1" dirty="0">
                <a:solidFill>
                  <a:schemeClr val="accent6"/>
                </a:solidFill>
              </a:rPr>
              <a:t>  description = "CloudWatch Read Access"</a:t>
            </a:r>
          </a:p>
          <a:p>
            <a:r>
              <a:rPr lang="en-IN" sz="800" b="1" dirty="0">
                <a:solidFill>
                  <a:schemeClr val="accent6"/>
                </a:solidFill>
              </a:rPr>
              <a:t>  policy      = jsonencode({</a:t>
            </a:r>
          </a:p>
          <a:p>
            <a:r>
              <a:rPr lang="en-IN" sz="800" b="1" dirty="0">
                <a:solidFill>
                  <a:schemeClr val="accent6"/>
                </a:solidFill>
              </a:rPr>
              <a:t>    Version = "2012-10-17"</a:t>
            </a:r>
          </a:p>
          <a:p>
            <a:r>
              <a:rPr lang="en-IN" sz="800" b="1" dirty="0">
                <a:solidFill>
                  <a:schemeClr val="accent6"/>
                </a:solidFill>
              </a:rPr>
              <a:t>    Statement = [</a:t>
            </a:r>
          </a:p>
          <a:p>
            <a:r>
              <a:rPr lang="en-IN" sz="800" b="1" dirty="0">
                <a:solidFill>
                  <a:schemeClr val="accent6"/>
                </a:solidFill>
              </a:rPr>
              <a:t>      {</a:t>
            </a:r>
          </a:p>
          <a:p>
            <a:r>
              <a:rPr lang="en-IN" sz="800" b="1" dirty="0">
                <a:solidFill>
                  <a:schemeClr val="accent6"/>
                </a:solidFill>
              </a:rPr>
              <a:t>        Effect   = "Allow"</a:t>
            </a:r>
          </a:p>
          <a:p>
            <a:r>
              <a:rPr lang="en-IN" sz="800" b="1" dirty="0">
                <a:solidFill>
                  <a:schemeClr val="accent6"/>
                </a:solidFill>
              </a:rPr>
              <a:t>        Action   = "cloudwatch:*"</a:t>
            </a:r>
          </a:p>
          <a:p>
            <a:r>
              <a:rPr lang="en-IN" sz="800" b="1" dirty="0">
                <a:solidFill>
                  <a:schemeClr val="accent6"/>
                </a:solidFill>
              </a:rPr>
              <a:t>        Resource = "*"</a:t>
            </a:r>
          </a:p>
          <a:p>
            <a:r>
              <a:rPr lang="en-IN" sz="800" b="1" dirty="0">
                <a:solidFill>
                  <a:schemeClr val="accent6"/>
                </a:solidFill>
              </a:rPr>
              <a:t>      }</a:t>
            </a:r>
          </a:p>
          <a:p>
            <a:r>
              <a:rPr lang="en-IN" sz="800" b="1" dirty="0">
                <a:solidFill>
                  <a:schemeClr val="accent6"/>
                </a:solidFill>
              </a:rPr>
              <a:t>    ]</a:t>
            </a:r>
          </a:p>
          <a:p>
            <a:r>
              <a:rPr lang="en-IN" sz="800" b="1" dirty="0">
                <a:solidFill>
                  <a:schemeClr val="accent6"/>
                </a:solidFill>
              </a:rPr>
              <a:t>  })</a:t>
            </a:r>
          </a:p>
          <a:p>
            <a:r>
              <a:rPr lang="en-IN" sz="800" b="1" dirty="0">
                <a:solidFill>
                  <a:schemeClr val="accent6"/>
                </a:solidFill>
              </a:rPr>
              <a:t>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B0C1F0-3660-5BFD-8C84-27D6AA90B43B}"/>
              </a:ext>
            </a:extLst>
          </p:cNvPr>
          <p:cNvSpPr/>
          <p:nvPr/>
        </p:nvSpPr>
        <p:spPr>
          <a:xfrm>
            <a:off x="894735" y="3814916"/>
            <a:ext cx="5417575" cy="29241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100" b="1" dirty="0">
                <a:solidFill>
                  <a:schemeClr val="accent6"/>
                </a:solidFill>
              </a:rPr>
              <a:t># IAM Group Attachments</a:t>
            </a:r>
          </a:p>
          <a:p>
            <a:r>
              <a:rPr lang="en-IN" sz="1100" b="1" dirty="0">
                <a:solidFill>
                  <a:schemeClr val="accent6"/>
                </a:solidFill>
              </a:rPr>
              <a:t>resource "aws_iam_group_policy_attachment" "group_prem_ec2_full_access" {</a:t>
            </a:r>
          </a:p>
          <a:p>
            <a:r>
              <a:rPr lang="en-IN" sz="1100" b="1" dirty="0">
                <a:solidFill>
                  <a:schemeClr val="accent6"/>
                </a:solidFill>
              </a:rPr>
              <a:t>  group      = aws_iam_group.group_prem.name</a:t>
            </a:r>
          </a:p>
          <a:p>
            <a:r>
              <a:rPr lang="en-IN" sz="1100" b="1" dirty="0">
                <a:solidFill>
                  <a:schemeClr val="accent6"/>
                </a:solidFill>
              </a:rPr>
              <a:t>  policy_arn = aws_iam_policy.ec2_full_access.arn</a:t>
            </a:r>
          </a:p>
          <a:p>
            <a:r>
              <a:rPr lang="en-IN" sz="1100" b="1" dirty="0">
                <a:solidFill>
                  <a:schemeClr val="accent6"/>
                </a:solidFill>
              </a:rPr>
              <a:t>}</a:t>
            </a:r>
          </a:p>
          <a:p>
            <a:endParaRPr lang="en-IN" sz="1100" b="1" dirty="0">
              <a:solidFill>
                <a:schemeClr val="accent6"/>
              </a:solidFill>
            </a:endParaRPr>
          </a:p>
          <a:p>
            <a:r>
              <a:rPr lang="en-IN" sz="1100" b="1" dirty="0">
                <a:solidFill>
                  <a:schemeClr val="accent6"/>
                </a:solidFill>
              </a:rPr>
              <a:t>resource "aws_iam_group_policy_attachment" "group_prem_s3_list" {</a:t>
            </a:r>
          </a:p>
          <a:p>
            <a:r>
              <a:rPr lang="en-IN" sz="1100" b="1" dirty="0">
                <a:solidFill>
                  <a:schemeClr val="accent6"/>
                </a:solidFill>
              </a:rPr>
              <a:t>  group      = aws_iam_group.group_prem.name</a:t>
            </a:r>
          </a:p>
          <a:p>
            <a:r>
              <a:rPr lang="en-IN" sz="1100" b="1" dirty="0">
                <a:solidFill>
                  <a:schemeClr val="accent6"/>
                </a:solidFill>
              </a:rPr>
              <a:t>  policy_arn = aws_iam_policy.s3_list_buckets.arn</a:t>
            </a:r>
          </a:p>
          <a:p>
            <a:r>
              <a:rPr lang="en-IN" sz="1100" b="1" dirty="0">
                <a:solidFill>
                  <a:schemeClr val="accent6"/>
                </a:solidFill>
              </a:rPr>
              <a:t>}</a:t>
            </a:r>
          </a:p>
          <a:p>
            <a:endParaRPr lang="en-IN" sz="1100" b="1" dirty="0">
              <a:solidFill>
                <a:schemeClr val="accent6"/>
              </a:solidFill>
            </a:endParaRPr>
          </a:p>
          <a:p>
            <a:r>
              <a:rPr lang="en-IN" sz="1100" b="1" dirty="0">
                <a:solidFill>
                  <a:schemeClr val="accent6"/>
                </a:solidFill>
              </a:rPr>
              <a:t>resource "aws_iam_group_policy_attachment" "group_prem_cloudwatch_read" {</a:t>
            </a:r>
          </a:p>
          <a:p>
            <a:r>
              <a:rPr lang="en-IN" sz="1100" b="1" dirty="0">
                <a:solidFill>
                  <a:schemeClr val="accent6"/>
                </a:solidFill>
              </a:rPr>
              <a:t>  group      = aws_iam_group.group_prem.name</a:t>
            </a:r>
          </a:p>
          <a:p>
            <a:r>
              <a:rPr lang="en-IN" sz="1100" b="1" dirty="0">
                <a:solidFill>
                  <a:schemeClr val="accent6"/>
                </a:solidFill>
              </a:rPr>
              <a:t>  policy_arn = aws_iam_policy.cloudwatch_read_access.arn</a:t>
            </a:r>
          </a:p>
          <a:p>
            <a:r>
              <a:rPr lang="en-IN" sz="1100" b="1" dirty="0">
                <a:solidFill>
                  <a:schemeClr val="accent6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27486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1796C7-48FA-7875-2C6E-2539E2412E6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434366" y="1"/>
            <a:ext cx="7043618" cy="850231"/>
          </a:xfrm>
        </p:spPr>
        <p:txBody>
          <a:bodyPr>
            <a:normAutofit/>
          </a:bodyPr>
          <a:lstStyle/>
          <a:p>
            <a:endParaRPr lang="en-IN" sz="1800" b="1" dirty="0"/>
          </a:p>
          <a:p>
            <a:r>
              <a:rPr lang="en-US" sz="1800" b="1" i="0" dirty="0">
                <a:effectLst/>
                <a:latin typeface="ui-sans-serif"/>
              </a:rPr>
              <a:t>4. IAM Role and Instance Profile</a:t>
            </a:r>
          </a:p>
          <a:p>
            <a:endParaRPr lang="en-IN" sz="18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EB926E-F07E-BF80-A38F-D76F6544D278}"/>
              </a:ext>
            </a:extLst>
          </p:cNvPr>
          <p:cNvSpPr txBox="1"/>
          <p:nvPr/>
        </p:nvSpPr>
        <p:spPr>
          <a:xfrm>
            <a:off x="3434366" y="688258"/>
            <a:ext cx="3281066" cy="1901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600" b="1" dirty="0">
                <a:solidFill>
                  <a:schemeClr val="accent6"/>
                </a:solidFill>
              </a:rPr>
              <a:t>IAM Role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accent6"/>
                </a:solidFill>
              </a:rPr>
              <a:t>Creates a </a:t>
            </a:r>
            <a:r>
              <a:rPr lang="en-IN" sz="1600" b="1" dirty="0">
                <a:solidFill>
                  <a:schemeClr val="accent6"/>
                </a:solidFill>
              </a:rPr>
              <a:t>role</a:t>
            </a:r>
            <a:r>
              <a:rPr lang="en-IN" sz="1600" dirty="0">
                <a:solidFill>
                  <a:schemeClr val="accent6"/>
                </a:solidFill>
              </a:rPr>
              <a:t> named </a:t>
            </a:r>
            <a:r>
              <a:rPr lang="en-IN" sz="1600" b="1" dirty="0">
                <a:solidFill>
                  <a:schemeClr val="accent6"/>
                </a:solidFill>
              </a:rPr>
              <a:t>role_prem </a:t>
            </a:r>
            <a:r>
              <a:rPr lang="en-IN" sz="1600" dirty="0">
                <a:solidFill>
                  <a:schemeClr val="accent6"/>
                </a:solidFill>
              </a:rPr>
              <a:t>with a trust relationship for </a:t>
            </a:r>
            <a:r>
              <a:rPr lang="en-IN" sz="1600" b="1" dirty="0">
                <a:solidFill>
                  <a:schemeClr val="accent6"/>
                </a:solidFill>
              </a:rPr>
              <a:t>EC2 instances (ec2.amazonaws.com).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F690BD-6722-BCBF-B08D-E9A7371542B5}"/>
              </a:ext>
            </a:extLst>
          </p:cNvPr>
          <p:cNvSpPr txBox="1"/>
          <p:nvPr/>
        </p:nvSpPr>
        <p:spPr>
          <a:xfrm>
            <a:off x="3434366" y="3161597"/>
            <a:ext cx="3281066" cy="2517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chemeClr val="accent6"/>
                </a:solidFill>
              </a:rPr>
              <a:t>Instance Profile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accent6"/>
                </a:solidFill>
              </a:rPr>
              <a:t>Creates an </a:t>
            </a:r>
            <a:r>
              <a:rPr lang="en-IN" sz="1600" b="1" dirty="0">
                <a:solidFill>
                  <a:schemeClr val="accent6"/>
                </a:solidFill>
              </a:rPr>
              <a:t>instance profile </a:t>
            </a:r>
            <a:r>
              <a:rPr lang="en-IN" sz="1600" dirty="0">
                <a:solidFill>
                  <a:schemeClr val="accent6"/>
                </a:solidFill>
              </a:rPr>
              <a:t>named </a:t>
            </a:r>
            <a:r>
              <a:rPr lang="en-IN" sz="1600" b="1" dirty="0">
                <a:solidFill>
                  <a:schemeClr val="accent6"/>
                </a:solidFill>
              </a:rPr>
              <a:t>my_iam_profile </a:t>
            </a:r>
            <a:r>
              <a:rPr lang="en-IN" sz="1600" dirty="0">
                <a:solidFill>
                  <a:schemeClr val="accent6"/>
                </a:solidFill>
              </a:rPr>
              <a:t>linked to the </a:t>
            </a:r>
            <a:r>
              <a:rPr lang="en-IN" sz="1600" b="1" dirty="0">
                <a:solidFill>
                  <a:schemeClr val="accent6"/>
                </a:solidFill>
              </a:rPr>
              <a:t>IAM role role_prem.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accent6"/>
                </a:solidFill>
              </a:rPr>
              <a:t>Allows </a:t>
            </a:r>
            <a:r>
              <a:rPr lang="en-IN" sz="1600" b="1" dirty="0">
                <a:solidFill>
                  <a:schemeClr val="accent6"/>
                </a:solidFill>
              </a:rPr>
              <a:t>EC2 instances </a:t>
            </a:r>
            <a:r>
              <a:rPr lang="en-IN" sz="1600" dirty="0">
                <a:solidFill>
                  <a:schemeClr val="accent6"/>
                </a:solidFill>
              </a:rPr>
              <a:t>to assume the role for accessing </a:t>
            </a:r>
            <a:r>
              <a:rPr lang="en-IN" sz="1600" b="1" dirty="0">
                <a:solidFill>
                  <a:schemeClr val="accent6"/>
                </a:solidFill>
              </a:rPr>
              <a:t>AWS resources</a:t>
            </a:r>
            <a:r>
              <a:rPr lang="en-IN" sz="1600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233292D-3E36-DD52-0ED1-190171BDF74C}"/>
              </a:ext>
            </a:extLst>
          </p:cNvPr>
          <p:cNvSpPr/>
          <p:nvPr/>
        </p:nvSpPr>
        <p:spPr>
          <a:xfrm>
            <a:off x="7305368" y="688258"/>
            <a:ext cx="3844413" cy="43950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100" b="1" dirty="0">
                <a:solidFill>
                  <a:schemeClr val="accent6"/>
                </a:solidFill>
              </a:rPr>
              <a:t># IAM Role</a:t>
            </a:r>
          </a:p>
          <a:p>
            <a:endParaRPr lang="en-IN" sz="1100" b="1" dirty="0">
              <a:solidFill>
                <a:schemeClr val="accent6"/>
              </a:solidFill>
            </a:endParaRPr>
          </a:p>
          <a:p>
            <a:r>
              <a:rPr lang="en-IN" sz="1100" b="1" dirty="0">
                <a:solidFill>
                  <a:schemeClr val="accent6"/>
                </a:solidFill>
              </a:rPr>
              <a:t>resource "aws_iam_role" "role_prem" {</a:t>
            </a:r>
          </a:p>
          <a:p>
            <a:r>
              <a:rPr lang="en-IN" sz="1100" b="1" dirty="0">
                <a:solidFill>
                  <a:schemeClr val="accent6"/>
                </a:solidFill>
              </a:rPr>
              <a:t>  name          = "role_prem"</a:t>
            </a:r>
          </a:p>
          <a:p>
            <a:r>
              <a:rPr lang="en-IN" sz="1100" b="1" dirty="0">
                <a:solidFill>
                  <a:schemeClr val="accent6"/>
                </a:solidFill>
              </a:rPr>
              <a:t>  assume_role_policy = jsonencode({</a:t>
            </a:r>
          </a:p>
          <a:p>
            <a:r>
              <a:rPr lang="en-IN" sz="1100" b="1" dirty="0">
                <a:solidFill>
                  <a:schemeClr val="accent6"/>
                </a:solidFill>
              </a:rPr>
              <a:t>    Version = "2012-10-17"</a:t>
            </a:r>
          </a:p>
          <a:p>
            <a:r>
              <a:rPr lang="en-IN" sz="1100" b="1" dirty="0">
                <a:solidFill>
                  <a:schemeClr val="accent6"/>
                </a:solidFill>
              </a:rPr>
              <a:t>    Statement = [</a:t>
            </a:r>
          </a:p>
          <a:p>
            <a:r>
              <a:rPr lang="en-IN" sz="1100" b="1" dirty="0">
                <a:solidFill>
                  <a:schemeClr val="accent6"/>
                </a:solidFill>
              </a:rPr>
              <a:t>      {</a:t>
            </a:r>
          </a:p>
          <a:p>
            <a:r>
              <a:rPr lang="en-IN" sz="1100" b="1" dirty="0">
                <a:solidFill>
                  <a:schemeClr val="accent6"/>
                </a:solidFill>
              </a:rPr>
              <a:t>        Effect    = "Allow"</a:t>
            </a:r>
          </a:p>
          <a:p>
            <a:r>
              <a:rPr lang="en-IN" sz="1100" b="1" dirty="0">
                <a:solidFill>
                  <a:schemeClr val="accent6"/>
                </a:solidFill>
              </a:rPr>
              <a:t>        Action    = "sts:AssumeRole"</a:t>
            </a:r>
          </a:p>
          <a:p>
            <a:r>
              <a:rPr lang="en-IN" sz="1100" b="1" dirty="0">
                <a:solidFill>
                  <a:schemeClr val="accent6"/>
                </a:solidFill>
              </a:rPr>
              <a:t>        Principal = {</a:t>
            </a:r>
          </a:p>
          <a:p>
            <a:r>
              <a:rPr lang="en-IN" sz="1100" b="1" dirty="0">
                <a:solidFill>
                  <a:schemeClr val="accent6"/>
                </a:solidFill>
              </a:rPr>
              <a:t>          Service = "ec2.amazonaws.com"</a:t>
            </a:r>
          </a:p>
          <a:p>
            <a:r>
              <a:rPr lang="en-IN" sz="1100" b="1" dirty="0">
                <a:solidFill>
                  <a:schemeClr val="accent6"/>
                </a:solidFill>
              </a:rPr>
              <a:t>        }</a:t>
            </a:r>
          </a:p>
          <a:p>
            <a:r>
              <a:rPr lang="en-IN" sz="1100" b="1" dirty="0">
                <a:solidFill>
                  <a:schemeClr val="accent6"/>
                </a:solidFill>
              </a:rPr>
              <a:t>      }</a:t>
            </a:r>
          </a:p>
          <a:p>
            <a:r>
              <a:rPr lang="en-IN" sz="1100" b="1" dirty="0">
                <a:solidFill>
                  <a:schemeClr val="accent6"/>
                </a:solidFill>
              </a:rPr>
              <a:t>    ]</a:t>
            </a:r>
          </a:p>
          <a:p>
            <a:r>
              <a:rPr lang="en-IN" sz="1100" b="1" dirty="0">
                <a:solidFill>
                  <a:schemeClr val="accent6"/>
                </a:solidFill>
              </a:rPr>
              <a:t>  })</a:t>
            </a:r>
          </a:p>
          <a:p>
            <a:r>
              <a:rPr lang="en-IN" sz="1100" b="1" dirty="0">
                <a:solidFill>
                  <a:schemeClr val="accent6"/>
                </a:solidFill>
              </a:rPr>
              <a:t>}</a:t>
            </a:r>
          </a:p>
          <a:p>
            <a:endParaRPr lang="en-IN" sz="1100" b="1" dirty="0">
              <a:solidFill>
                <a:schemeClr val="accent6"/>
              </a:solidFill>
            </a:endParaRPr>
          </a:p>
          <a:p>
            <a:r>
              <a:rPr lang="en-IN" sz="1100" b="1" dirty="0">
                <a:solidFill>
                  <a:schemeClr val="accent6"/>
                </a:solidFill>
              </a:rPr>
              <a:t># IAM Instance Profile</a:t>
            </a:r>
          </a:p>
          <a:p>
            <a:endParaRPr lang="en-IN" sz="1100" b="1" dirty="0">
              <a:solidFill>
                <a:schemeClr val="accent6"/>
              </a:solidFill>
            </a:endParaRPr>
          </a:p>
          <a:p>
            <a:r>
              <a:rPr lang="en-IN" sz="1100" b="1" dirty="0">
                <a:solidFill>
                  <a:schemeClr val="accent6"/>
                </a:solidFill>
              </a:rPr>
              <a:t>resource "aws_iam_instance_profile" "my_iam_profile" {</a:t>
            </a:r>
          </a:p>
          <a:p>
            <a:r>
              <a:rPr lang="en-IN" sz="1100" b="1" dirty="0">
                <a:solidFill>
                  <a:schemeClr val="accent6"/>
                </a:solidFill>
              </a:rPr>
              <a:t>  name = "my_iam_profile"</a:t>
            </a:r>
          </a:p>
          <a:p>
            <a:r>
              <a:rPr lang="en-IN" sz="1100" b="1" dirty="0">
                <a:solidFill>
                  <a:schemeClr val="accent6"/>
                </a:solidFill>
              </a:rPr>
              <a:t>  role = aws_iam_role.role_prem.id</a:t>
            </a:r>
          </a:p>
          <a:p>
            <a:r>
              <a:rPr lang="en-IN" sz="1100" b="1" dirty="0">
                <a:solidFill>
                  <a:schemeClr val="accent6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09594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B6E50A-1721-2666-6494-BCDEED456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07" y="221454"/>
            <a:ext cx="7965461" cy="471489"/>
          </a:xfrm>
        </p:spPr>
        <p:txBody>
          <a:bodyPr/>
          <a:lstStyle/>
          <a:p>
            <a:r>
              <a:rPr lang="en-IN" sz="1800" dirty="0"/>
              <a:t>5. IAM User Configuration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1B25E0-E9C3-BC6C-2A95-0E5E4C668289}"/>
              </a:ext>
            </a:extLst>
          </p:cNvPr>
          <p:cNvSpPr txBox="1"/>
          <p:nvPr/>
        </p:nvSpPr>
        <p:spPr>
          <a:xfrm>
            <a:off x="2595054" y="1086993"/>
            <a:ext cx="3949883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600" b="1" dirty="0">
                <a:solidFill>
                  <a:schemeClr val="accent6"/>
                </a:solidFill>
              </a:rPr>
              <a:t>IAM User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Creates an </a:t>
            </a:r>
            <a:r>
              <a:rPr lang="en-US" sz="1600" b="1" dirty="0">
                <a:solidFill>
                  <a:schemeClr val="accent6"/>
                </a:solidFill>
              </a:rPr>
              <a:t>IAM user </a:t>
            </a:r>
            <a:r>
              <a:rPr lang="en-US" sz="1600" dirty="0">
                <a:solidFill>
                  <a:schemeClr val="accent6"/>
                </a:solidFill>
              </a:rPr>
              <a:t>named </a:t>
            </a:r>
            <a:r>
              <a:rPr lang="en-US" sz="1600" b="1" dirty="0">
                <a:solidFill>
                  <a:schemeClr val="accent6"/>
                </a:solidFill>
              </a:rPr>
              <a:t>prem.</a:t>
            </a:r>
          </a:p>
          <a:p>
            <a:pPr>
              <a:lnSpc>
                <a:spcPct val="150000"/>
              </a:lnSpc>
            </a:pPr>
            <a:endParaRPr lang="en-US" sz="1600" b="1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en-IN" sz="1600" b="1" i="0" dirty="0">
                <a:solidFill>
                  <a:schemeClr val="accent6"/>
                </a:solidFill>
                <a:effectLst/>
                <a:latin typeface="ui-sans-serif"/>
              </a:rPr>
              <a:t>User Login Profile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accent6"/>
                </a:solidFill>
                <a:effectLst/>
                <a:latin typeface="ui-sans-serif"/>
              </a:rPr>
              <a:t>Configures a </a:t>
            </a:r>
            <a:r>
              <a:rPr lang="en-US" sz="1600" b="1" i="0" dirty="0">
                <a:solidFill>
                  <a:schemeClr val="accent6"/>
                </a:solidFill>
                <a:effectLst/>
                <a:latin typeface="ui-sans-serif"/>
              </a:rPr>
              <a:t>login profile </a:t>
            </a:r>
            <a:r>
              <a:rPr lang="en-US" sz="1600" b="0" i="0" dirty="0">
                <a:solidFill>
                  <a:schemeClr val="accent6"/>
                </a:solidFill>
                <a:effectLst/>
                <a:latin typeface="ui-sans-serif"/>
              </a:rPr>
              <a:t>for the </a:t>
            </a:r>
            <a:r>
              <a:rPr lang="en-US" sz="1600" b="1" i="0" dirty="0">
                <a:solidFill>
                  <a:schemeClr val="accent6"/>
                </a:solidFill>
                <a:effectLst/>
                <a:latin typeface="ui-sans-serif"/>
              </a:rPr>
              <a:t>user</a:t>
            </a:r>
            <a:r>
              <a:rPr lang="en-US" sz="1600" b="0" i="0" dirty="0">
                <a:solidFill>
                  <a:schemeClr val="accent6"/>
                </a:solidFill>
                <a:effectLst/>
                <a:latin typeface="ui-sans-serif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/>
                </a:solidFill>
                <a:latin typeface="ui-sans-serif"/>
              </a:rPr>
              <a:t>        </a:t>
            </a:r>
            <a:r>
              <a:rPr lang="en-US" sz="1600" b="0" i="0" dirty="0">
                <a:solidFill>
                  <a:schemeClr val="accent6"/>
                </a:solidFill>
                <a:effectLst/>
                <a:latin typeface="ui-sans-serif"/>
              </a:rPr>
              <a:t>enforcing </a:t>
            </a:r>
            <a:r>
              <a:rPr lang="en-US" sz="1600" b="1" i="0" dirty="0">
                <a:solidFill>
                  <a:schemeClr val="accent6"/>
                </a:solidFill>
                <a:effectLst/>
                <a:latin typeface="ui-sans-serif"/>
              </a:rPr>
              <a:t>password reset </a:t>
            </a:r>
            <a:r>
              <a:rPr lang="en-US" sz="1600" b="0" i="0" dirty="0">
                <a:solidFill>
                  <a:schemeClr val="accent6"/>
                </a:solidFill>
                <a:effectLst/>
                <a:latin typeface="ui-sans-serif"/>
              </a:rPr>
              <a:t>at first login.</a:t>
            </a:r>
          </a:p>
          <a:p>
            <a:pPr>
              <a:lnSpc>
                <a:spcPct val="150000"/>
              </a:lnSpc>
            </a:pPr>
            <a:endParaRPr lang="en-US" sz="1600" b="0" i="0" dirty="0">
              <a:solidFill>
                <a:schemeClr val="accent6"/>
              </a:solidFill>
              <a:effectLst/>
              <a:latin typeface="ui-sans-serif"/>
            </a:endParaRPr>
          </a:p>
          <a:p>
            <a:pPr>
              <a:lnSpc>
                <a:spcPct val="150000"/>
              </a:lnSpc>
            </a:pPr>
            <a:r>
              <a:rPr lang="en-IN" sz="1600" b="1" i="0" dirty="0">
                <a:solidFill>
                  <a:schemeClr val="accent6"/>
                </a:solidFill>
                <a:effectLst/>
                <a:latin typeface="ui-sans-serif"/>
              </a:rPr>
              <a:t>User Group Membership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i="0" dirty="0">
                <a:solidFill>
                  <a:schemeClr val="accent6"/>
                </a:solidFill>
                <a:effectLst/>
                <a:latin typeface="ui-sans-serif"/>
              </a:rPr>
              <a:t>Adds the </a:t>
            </a:r>
            <a:r>
              <a:rPr lang="en-US" sz="1600" b="1" i="0" dirty="0">
                <a:solidFill>
                  <a:schemeClr val="accent6"/>
                </a:solidFill>
                <a:effectLst/>
                <a:latin typeface="ui-sans-serif"/>
              </a:rPr>
              <a:t>user prem </a:t>
            </a:r>
            <a:r>
              <a:rPr lang="en-US" sz="1600" i="0" dirty="0">
                <a:solidFill>
                  <a:schemeClr val="accent6"/>
                </a:solidFill>
                <a:effectLst/>
                <a:latin typeface="ui-sans-serif"/>
              </a:rPr>
              <a:t>to the IAM group </a:t>
            </a:r>
            <a:r>
              <a:rPr lang="en-US" sz="1600" b="1" i="0" dirty="0">
                <a:solidFill>
                  <a:schemeClr val="accent6"/>
                </a:solidFill>
                <a:effectLst/>
                <a:latin typeface="ui-sans-serif"/>
              </a:rPr>
              <a:t>group_prem.</a:t>
            </a:r>
            <a:endParaRPr lang="en-IN" sz="1600" b="1" i="0" dirty="0">
              <a:solidFill>
                <a:schemeClr val="accent6"/>
              </a:solidFill>
              <a:effectLst/>
              <a:latin typeface="ui-sans-serif"/>
            </a:endParaRPr>
          </a:p>
          <a:p>
            <a:pPr>
              <a:lnSpc>
                <a:spcPct val="150000"/>
              </a:lnSpc>
            </a:pPr>
            <a:endParaRPr lang="en-IN" sz="1600" b="1" dirty="0">
              <a:solidFill>
                <a:schemeClr val="accent6"/>
              </a:solidFill>
            </a:endParaRPr>
          </a:p>
          <a:p>
            <a:endParaRPr lang="en-IN" sz="1600" b="1" dirty="0">
              <a:solidFill>
                <a:schemeClr val="accent6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FFF303-0E6E-FE68-4119-3F3734FF3B77}"/>
              </a:ext>
            </a:extLst>
          </p:cNvPr>
          <p:cNvSpPr/>
          <p:nvPr/>
        </p:nvSpPr>
        <p:spPr>
          <a:xfrm>
            <a:off x="6666271" y="1160207"/>
            <a:ext cx="4630994" cy="41492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b="1" dirty="0">
                <a:solidFill>
                  <a:schemeClr val="accent6"/>
                </a:solidFill>
              </a:rPr>
              <a:t># IAM User</a:t>
            </a:r>
          </a:p>
          <a:p>
            <a:r>
              <a:rPr lang="en-IN" sz="1200" b="1" dirty="0">
                <a:solidFill>
                  <a:schemeClr val="accent6"/>
                </a:solidFill>
              </a:rPr>
              <a:t>resource "aws_iam_user" "user_prem" {</a:t>
            </a:r>
          </a:p>
          <a:p>
            <a:r>
              <a:rPr lang="en-IN" sz="1200" b="1" dirty="0">
                <a:solidFill>
                  <a:schemeClr val="accent6"/>
                </a:solidFill>
              </a:rPr>
              <a:t>  name = "prem"</a:t>
            </a:r>
          </a:p>
          <a:p>
            <a:r>
              <a:rPr lang="en-IN" sz="1200" b="1" dirty="0">
                <a:solidFill>
                  <a:schemeClr val="accent6"/>
                </a:solidFill>
              </a:rPr>
              <a:t>}</a:t>
            </a:r>
          </a:p>
          <a:p>
            <a:endParaRPr lang="en-IN" sz="1200" b="1" dirty="0">
              <a:solidFill>
                <a:schemeClr val="accent6"/>
              </a:solidFill>
            </a:endParaRPr>
          </a:p>
          <a:p>
            <a:r>
              <a:rPr lang="en-IN" sz="1200" b="1" dirty="0">
                <a:solidFill>
                  <a:schemeClr val="accent6"/>
                </a:solidFill>
              </a:rPr>
              <a:t>resource "aws_iam_user_login_profile" "user_prem_profile" {</a:t>
            </a:r>
          </a:p>
          <a:p>
            <a:r>
              <a:rPr lang="en-IN" sz="1200" b="1" dirty="0">
                <a:solidFill>
                  <a:schemeClr val="accent6"/>
                </a:solidFill>
              </a:rPr>
              <a:t>  user                   = aws_iam_user.user_prem.name</a:t>
            </a:r>
          </a:p>
          <a:p>
            <a:r>
              <a:rPr lang="en-IN" sz="1200" b="1" dirty="0">
                <a:solidFill>
                  <a:schemeClr val="accent6"/>
                </a:solidFill>
              </a:rPr>
              <a:t>  password_reset_required = true</a:t>
            </a:r>
          </a:p>
          <a:p>
            <a:r>
              <a:rPr lang="en-IN" sz="1200" b="1" dirty="0">
                <a:solidFill>
                  <a:schemeClr val="accent6"/>
                </a:solidFill>
              </a:rPr>
              <a:t>}</a:t>
            </a:r>
          </a:p>
          <a:p>
            <a:endParaRPr lang="en-IN" sz="1200" b="1" dirty="0">
              <a:solidFill>
                <a:schemeClr val="accent6"/>
              </a:solidFill>
            </a:endParaRPr>
          </a:p>
          <a:p>
            <a:r>
              <a:rPr lang="en-IN" sz="1200" b="1" dirty="0">
                <a:solidFill>
                  <a:schemeClr val="accent6"/>
                </a:solidFill>
              </a:rPr>
              <a:t>resource "aws_iam_user_group_membership" "user_prem_group_membership" {</a:t>
            </a:r>
          </a:p>
          <a:p>
            <a:r>
              <a:rPr lang="en-IN" sz="1200" b="1" dirty="0">
                <a:solidFill>
                  <a:schemeClr val="accent6"/>
                </a:solidFill>
              </a:rPr>
              <a:t>  user   = aws_iam_user.user_prem.name</a:t>
            </a:r>
          </a:p>
          <a:p>
            <a:r>
              <a:rPr lang="en-IN" sz="1200" b="1" dirty="0">
                <a:solidFill>
                  <a:schemeClr val="accent6"/>
                </a:solidFill>
              </a:rPr>
              <a:t>  groups = [aws_iam_group.group_prem.name]</a:t>
            </a:r>
          </a:p>
          <a:p>
            <a:r>
              <a:rPr lang="en-IN" sz="1200" b="1" dirty="0">
                <a:solidFill>
                  <a:schemeClr val="accent6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34167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84FCD14-A400-60C7-05DA-50C4C2B14EB8}"/>
              </a:ext>
            </a:extLst>
          </p:cNvPr>
          <p:cNvSpPr txBox="1"/>
          <p:nvPr/>
        </p:nvSpPr>
        <p:spPr>
          <a:xfrm>
            <a:off x="205740" y="4894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6"/>
                </a:solidFill>
              </a:rPr>
              <a:t>6. Security Group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9477B6-E77E-49AA-7B25-621844E577B4}"/>
              </a:ext>
            </a:extLst>
          </p:cNvPr>
          <p:cNvSpPr txBox="1"/>
          <p:nvPr/>
        </p:nvSpPr>
        <p:spPr>
          <a:xfrm>
            <a:off x="342900" y="1027859"/>
            <a:ext cx="595884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600" dirty="0">
                <a:solidFill>
                  <a:schemeClr val="accent6"/>
                </a:solidFill>
              </a:rPr>
              <a:t>Configures </a:t>
            </a:r>
            <a:r>
              <a:rPr lang="en-IN" sz="1600" b="1" dirty="0">
                <a:solidFill>
                  <a:schemeClr val="accent6"/>
                </a:solidFill>
              </a:rPr>
              <a:t>inbound</a:t>
            </a:r>
            <a:r>
              <a:rPr lang="en-IN" sz="1600" dirty="0">
                <a:solidFill>
                  <a:schemeClr val="accent6"/>
                </a:solidFill>
              </a:rPr>
              <a:t> and</a:t>
            </a:r>
            <a:r>
              <a:rPr lang="en-IN" sz="1600" b="1" dirty="0">
                <a:solidFill>
                  <a:schemeClr val="accent6"/>
                </a:solidFill>
              </a:rPr>
              <a:t> outbound </a:t>
            </a:r>
            <a:r>
              <a:rPr lang="en-IN" sz="1600" dirty="0">
                <a:solidFill>
                  <a:schemeClr val="accent6"/>
                </a:solidFill>
              </a:rPr>
              <a:t>traffic rules for the </a:t>
            </a:r>
            <a:r>
              <a:rPr lang="en-IN" sz="1600" b="1" dirty="0">
                <a:solidFill>
                  <a:schemeClr val="accent6"/>
                </a:solidFill>
              </a:rPr>
              <a:t>EC2 instance </a:t>
            </a:r>
            <a:r>
              <a:rPr lang="en-IN" sz="1600" dirty="0">
                <a:solidFill>
                  <a:schemeClr val="accent6"/>
                </a:solidFill>
              </a:rPr>
              <a:t>to ensure secure connectivity.</a:t>
            </a:r>
          </a:p>
          <a:p>
            <a:endParaRPr lang="en-IN" sz="1400" dirty="0">
              <a:solidFill>
                <a:schemeClr val="accent6"/>
              </a:solidFill>
            </a:endParaRPr>
          </a:p>
          <a:p>
            <a:r>
              <a:rPr lang="en-IN" sz="1600" b="1" dirty="0">
                <a:solidFill>
                  <a:schemeClr val="accent6"/>
                </a:solidFill>
              </a:rPr>
              <a:t>Ingress Rules: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1" dirty="0">
                <a:solidFill>
                  <a:schemeClr val="accent6"/>
                </a:solidFill>
              </a:rPr>
              <a:t>Port 22 (SSH): </a:t>
            </a:r>
            <a:r>
              <a:rPr lang="en-IN" sz="1600" dirty="0">
                <a:solidFill>
                  <a:schemeClr val="accent6"/>
                </a:solidFill>
              </a:rPr>
              <a:t>Allows remote server access.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1" dirty="0">
                <a:solidFill>
                  <a:schemeClr val="accent6"/>
                </a:solidFill>
              </a:rPr>
              <a:t>Port 8080 (HTTP): </a:t>
            </a:r>
            <a:r>
              <a:rPr lang="en-IN" sz="1600" dirty="0">
                <a:solidFill>
                  <a:schemeClr val="accent6"/>
                </a:solidFill>
              </a:rPr>
              <a:t>Enables access to hosted web applications.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600" b="1" dirty="0">
                <a:solidFill>
                  <a:schemeClr val="accent6"/>
                </a:solidFill>
              </a:rPr>
              <a:t>Port 9000 (SonarQube): </a:t>
            </a:r>
            <a:r>
              <a:rPr lang="en-IN" sz="1600" dirty="0">
                <a:solidFill>
                  <a:schemeClr val="accent6"/>
                </a:solidFill>
              </a:rPr>
              <a:t>Grants access to the SonarQube dashboard.</a:t>
            </a:r>
          </a:p>
          <a:p>
            <a:endParaRPr lang="en-IN" sz="1400" dirty="0">
              <a:solidFill>
                <a:schemeClr val="accent6"/>
              </a:solidFill>
            </a:endParaRPr>
          </a:p>
          <a:p>
            <a:r>
              <a:rPr lang="en-IN" sz="1600" b="1" dirty="0">
                <a:solidFill>
                  <a:schemeClr val="accent6"/>
                </a:solidFill>
              </a:rPr>
              <a:t>Egress Rules:</a:t>
            </a:r>
          </a:p>
          <a:p>
            <a:endParaRPr lang="en-IN" sz="1600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accent6"/>
                </a:solidFill>
              </a:rPr>
              <a:t>Allows unrestricted </a:t>
            </a:r>
            <a:r>
              <a:rPr lang="en-IN" sz="1600" b="1" dirty="0">
                <a:solidFill>
                  <a:schemeClr val="accent6"/>
                </a:solidFill>
              </a:rPr>
              <a:t>outbound traffic </a:t>
            </a:r>
            <a:r>
              <a:rPr lang="en-IN" sz="1600" dirty="0">
                <a:solidFill>
                  <a:schemeClr val="accent6"/>
                </a:solidFill>
              </a:rPr>
              <a:t>for internet communication.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1D6E7A-A8D0-9200-B1F8-D5411F4F82B8}"/>
              </a:ext>
            </a:extLst>
          </p:cNvPr>
          <p:cNvSpPr/>
          <p:nvPr/>
        </p:nvSpPr>
        <p:spPr>
          <a:xfrm>
            <a:off x="6301740" y="105696"/>
            <a:ext cx="3185652" cy="66466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200" b="1" dirty="0">
                <a:solidFill>
                  <a:schemeClr val="accent6"/>
                </a:solidFill>
              </a:rPr>
              <a:t># Security Group for EC2</a:t>
            </a:r>
          </a:p>
          <a:p>
            <a:r>
              <a:rPr lang="en-IN" sz="1200" b="1" dirty="0">
                <a:solidFill>
                  <a:schemeClr val="accent6"/>
                </a:solidFill>
              </a:rPr>
              <a:t>resource "aws_security_group" "ec2_sg" {</a:t>
            </a:r>
          </a:p>
          <a:p>
            <a:r>
              <a:rPr lang="en-IN" sz="1200" b="1" dirty="0">
                <a:solidFill>
                  <a:schemeClr val="accent6"/>
                </a:solidFill>
              </a:rPr>
              <a:t>  vpc_id = data.aws_vpc.default.id </a:t>
            </a:r>
          </a:p>
          <a:p>
            <a:endParaRPr lang="en-IN" sz="1200" b="1" dirty="0">
              <a:solidFill>
                <a:schemeClr val="accent6"/>
              </a:solidFill>
            </a:endParaRPr>
          </a:p>
          <a:p>
            <a:r>
              <a:rPr lang="en-IN" sz="1200" b="1" dirty="0">
                <a:solidFill>
                  <a:schemeClr val="accent6"/>
                </a:solidFill>
              </a:rPr>
              <a:t>  ingress {</a:t>
            </a:r>
          </a:p>
          <a:p>
            <a:r>
              <a:rPr lang="en-IN" sz="1200" b="1" dirty="0">
                <a:solidFill>
                  <a:schemeClr val="accent6"/>
                </a:solidFill>
              </a:rPr>
              <a:t>    from_port   = 22</a:t>
            </a:r>
          </a:p>
          <a:p>
            <a:r>
              <a:rPr lang="en-IN" sz="1200" b="1" dirty="0">
                <a:solidFill>
                  <a:schemeClr val="accent6"/>
                </a:solidFill>
              </a:rPr>
              <a:t>    to_port     = 22</a:t>
            </a:r>
          </a:p>
          <a:p>
            <a:r>
              <a:rPr lang="en-IN" sz="1200" b="1" dirty="0">
                <a:solidFill>
                  <a:schemeClr val="accent6"/>
                </a:solidFill>
              </a:rPr>
              <a:t>    protocol    = "tcp"</a:t>
            </a:r>
          </a:p>
          <a:p>
            <a:r>
              <a:rPr lang="en-IN" sz="1200" b="1" dirty="0">
                <a:solidFill>
                  <a:schemeClr val="accent6"/>
                </a:solidFill>
              </a:rPr>
              <a:t>    cidr_blocks = ["0.0.0.0/0"]</a:t>
            </a:r>
          </a:p>
          <a:p>
            <a:r>
              <a:rPr lang="en-IN" sz="1200" b="1" dirty="0">
                <a:solidFill>
                  <a:schemeClr val="accent6"/>
                </a:solidFill>
              </a:rPr>
              <a:t>  }</a:t>
            </a:r>
          </a:p>
          <a:p>
            <a:r>
              <a:rPr lang="en-IN" sz="1200" b="1" dirty="0">
                <a:solidFill>
                  <a:schemeClr val="accent6"/>
                </a:solidFill>
              </a:rPr>
              <a:t>  ingress {</a:t>
            </a:r>
          </a:p>
          <a:p>
            <a:r>
              <a:rPr lang="en-IN" sz="1200" b="1" dirty="0">
                <a:solidFill>
                  <a:schemeClr val="accent6"/>
                </a:solidFill>
              </a:rPr>
              <a:t>    from_port   = 8080</a:t>
            </a:r>
          </a:p>
          <a:p>
            <a:r>
              <a:rPr lang="en-IN" sz="1200" b="1" dirty="0">
                <a:solidFill>
                  <a:schemeClr val="accent6"/>
                </a:solidFill>
              </a:rPr>
              <a:t>    to_port     = 8080</a:t>
            </a:r>
          </a:p>
          <a:p>
            <a:r>
              <a:rPr lang="en-IN" sz="1200" b="1" dirty="0">
                <a:solidFill>
                  <a:schemeClr val="accent6"/>
                </a:solidFill>
              </a:rPr>
              <a:t>    protocol    = "tcp"</a:t>
            </a:r>
          </a:p>
          <a:p>
            <a:r>
              <a:rPr lang="en-IN" sz="1200" b="1" dirty="0">
                <a:solidFill>
                  <a:schemeClr val="accent6"/>
                </a:solidFill>
              </a:rPr>
              <a:t>    cidr_blocks = ["0.0.0.0/0"]</a:t>
            </a:r>
          </a:p>
          <a:p>
            <a:r>
              <a:rPr lang="en-IN" sz="1200" b="1" dirty="0">
                <a:solidFill>
                  <a:schemeClr val="accent6"/>
                </a:solidFill>
              </a:rPr>
              <a:t>  }</a:t>
            </a:r>
          </a:p>
          <a:p>
            <a:r>
              <a:rPr lang="en-IN" sz="1200" b="1" dirty="0">
                <a:solidFill>
                  <a:schemeClr val="accent6"/>
                </a:solidFill>
              </a:rPr>
              <a:t>  ingress {</a:t>
            </a:r>
          </a:p>
          <a:p>
            <a:r>
              <a:rPr lang="en-IN" sz="1200" b="1" dirty="0">
                <a:solidFill>
                  <a:schemeClr val="accent6"/>
                </a:solidFill>
              </a:rPr>
              <a:t>    from_port   = 9000</a:t>
            </a:r>
          </a:p>
          <a:p>
            <a:r>
              <a:rPr lang="en-IN" sz="1200" b="1" dirty="0">
                <a:solidFill>
                  <a:schemeClr val="accent6"/>
                </a:solidFill>
              </a:rPr>
              <a:t>    to_port     = 9000</a:t>
            </a:r>
          </a:p>
          <a:p>
            <a:r>
              <a:rPr lang="en-IN" sz="1200" b="1" dirty="0">
                <a:solidFill>
                  <a:schemeClr val="accent6"/>
                </a:solidFill>
              </a:rPr>
              <a:t>    protocol    = "tcp"</a:t>
            </a:r>
          </a:p>
          <a:p>
            <a:r>
              <a:rPr lang="en-IN" sz="1200" b="1" dirty="0">
                <a:solidFill>
                  <a:schemeClr val="accent6"/>
                </a:solidFill>
              </a:rPr>
              <a:t>    cidr_blocks = ["0.0.0.0/0"]</a:t>
            </a:r>
          </a:p>
          <a:p>
            <a:r>
              <a:rPr lang="en-IN" sz="1200" b="1" dirty="0">
                <a:solidFill>
                  <a:schemeClr val="accent6"/>
                </a:solidFill>
              </a:rPr>
              <a:t>  }</a:t>
            </a:r>
          </a:p>
          <a:p>
            <a:r>
              <a:rPr lang="en-IN" sz="1200" b="1" dirty="0">
                <a:solidFill>
                  <a:schemeClr val="accent6"/>
                </a:solidFill>
              </a:rPr>
              <a:t>  egress {</a:t>
            </a:r>
          </a:p>
          <a:p>
            <a:r>
              <a:rPr lang="en-IN" sz="1200" b="1" dirty="0">
                <a:solidFill>
                  <a:schemeClr val="accent6"/>
                </a:solidFill>
              </a:rPr>
              <a:t>    from_port   = 0</a:t>
            </a:r>
          </a:p>
          <a:p>
            <a:r>
              <a:rPr lang="en-IN" sz="1200" b="1" dirty="0">
                <a:solidFill>
                  <a:schemeClr val="accent6"/>
                </a:solidFill>
              </a:rPr>
              <a:t>    to_port     = 0</a:t>
            </a:r>
          </a:p>
          <a:p>
            <a:r>
              <a:rPr lang="en-IN" sz="1200" b="1" dirty="0">
                <a:solidFill>
                  <a:schemeClr val="accent6"/>
                </a:solidFill>
              </a:rPr>
              <a:t>    protocol    = "-1"</a:t>
            </a:r>
          </a:p>
          <a:p>
            <a:r>
              <a:rPr lang="en-IN" sz="1200" b="1" dirty="0">
                <a:solidFill>
                  <a:schemeClr val="accent6"/>
                </a:solidFill>
              </a:rPr>
              <a:t>    cidr_blocks = ["0.0.0.0/0"]</a:t>
            </a:r>
          </a:p>
          <a:p>
            <a:r>
              <a:rPr lang="en-IN" sz="1200" b="1" dirty="0">
                <a:solidFill>
                  <a:schemeClr val="accent6"/>
                </a:solidFill>
              </a:rPr>
              <a:t>  }</a:t>
            </a:r>
          </a:p>
          <a:p>
            <a:endParaRPr lang="en-IN" sz="1200" b="1" dirty="0">
              <a:solidFill>
                <a:schemeClr val="accent6"/>
              </a:solidFill>
            </a:endParaRPr>
          </a:p>
          <a:p>
            <a:r>
              <a:rPr lang="en-IN" sz="1200" b="1" dirty="0">
                <a:solidFill>
                  <a:schemeClr val="accent6"/>
                </a:solidFill>
              </a:rPr>
              <a:t>  tags = {</a:t>
            </a:r>
          </a:p>
          <a:p>
            <a:r>
              <a:rPr lang="en-IN" sz="1200" b="1" dirty="0">
                <a:solidFill>
                  <a:schemeClr val="accent6"/>
                </a:solidFill>
              </a:rPr>
              <a:t>    Name = "EC2SG"</a:t>
            </a:r>
          </a:p>
          <a:p>
            <a:r>
              <a:rPr lang="en-IN" sz="1200" b="1" dirty="0">
                <a:solidFill>
                  <a:schemeClr val="accent6"/>
                </a:solidFill>
              </a:rPr>
              <a:t>  }</a:t>
            </a:r>
          </a:p>
          <a:p>
            <a:r>
              <a:rPr lang="en-IN" sz="1200" b="1" dirty="0">
                <a:solidFill>
                  <a:schemeClr val="accent6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17531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36435E0-1235-DBF7-CA71-2438C7FD64E3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35815" y="1144787"/>
            <a:ext cx="5760594" cy="5354335"/>
          </a:xfrm>
        </p:spPr>
        <p:txBody>
          <a:bodyPr>
            <a:no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IN" sz="1600" dirty="0"/>
              <a:t>Provisions an Ubuntu 20.04 EC2 instance for deploying applications.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IN" sz="1600" b="1" dirty="0"/>
              <a:t>AMI</a:t>
            </a:r>
            <a:r>
              <a:rPr lang="en-IN" sz="1600" dirty="0"/>
              <a:t>: </a:t>
            </a:r>
            <a:r>
              <a:rPr lang="en-IN" sz="1600" b="1" dirty="0"/>
              <a:t>Ubuntu </a:t>
            </a:r>
            <a:r>
              <a:rPr lang="en-IN" sz="1600" dirty="0"/>
              <a:t>20.04 (</a:t>
            </a:r>
            <a:r>
              <a:rPr lang="en-IN" sz="1600" b="1" dirty="0"/>
              <a:t>ami-053b12d3152c0cc71</a:t>
            </a:r>
            <a:r>
              <a:rPr lang="en-IN" sz="1600" dirty="0"/>
              <a:t>).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IN" sz="1600" b="1" dirty="0"/>
              <a:t>Instance Type</a:t>
            </a:r>
            <a:r>
              <a:rPr lang="en-IN" sz="1600" dirty="0"/>
              <a:t>: </a:t>
            </a:r>
            <a:r>
              <a:rPr lang="en-IN" sz="1600" b="1" dirty="0"/>
              <a:t>t2.medium </a:t>
            </a:r>
            <a:r>
              <a:rPr lang="en-IN" sz="1600" dirty="0"/>
              <a:t>for moderate performance.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IN" sz="1600" b="1" dirty="0"/>
              <a:t>Key Pair</a:t>
            </a:r>
            <a:r>
              <a:rPr lang="en-IN" sz="1600" dirty="0"/>
              <a:t>: </a:t>
            </a:r>
            <a:r>
              <a:rPr lang="en-IN" sz="1600" b="1" dirty="0"/>
              <a:t>new-key</a:t>
            </a:r>
            <a:r>
              <a:rPr lang="en-IN" sz="1600" dirty="0"/>
              <a:t> enables secure </a:t>
            </a:r>
            <a:r>
              <a:rPr lang="en-IN" sz="1600" b="1" dirty="0"/>
              <a:t>SSH access</a:t>
            </a:r>
            <a:r>
              <a:rPr lang="en-IN" sz="1600" dirty="0"/>
              <a:t>.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IN" sz="1600" b="1" dirty="0"/>
              <a:t>Subnet:</a:t>
            </a:r>
            <a:r>
              <a:rPr lang="en-IN" sz="1600" dirty="0"/>
              <a:t> Launches in the </a:t>
            </a:r>
            <a:r>
              <a:rPr lang="en-IN" sz="1600" b="1" dirty="0"/>
              <a:t>default subnet </a:t>
            </a:r>
            <a:r>
              <a:rPr lang="en-IN" sz="1600" dirty="0"/>
              <a:t>of </a:t>
            </a:r>
            <a:r>
              <a:rPr lang="en-IN" sz="1600" b="1" dirty="0"/>
              <a:t>ap-south-1a</a:t>
            </a:r>
            <a:r>
              <a:rPr lang="en-IN" sz="1600" dirty="0"/>
              <a:t>.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IN" sz="1600" b="1" dirty="0"/>
              <a:t>Security Group</a:t>
            </a:r>
            <a:r>
              <a:rPr lang="en-IN" sz="1600" dirty="0"/>
              <a:t>: Uses </a:t>
            </a:r>
            <a:r>
              <a:rPr lang="en-IN" sz="1600" b="1" dirty="0"/>
              <a:t>ec2_sg</a:t>
            </a:r>
            <a:r>
              <a:rPr lang="en-IN" sz="1600" dirty="0"/>
              <a:t> to manage </a:t>
            </a:r>
            <a:r>
              <a:rPr lang="en-IN" sz="1600" b="1" dirty="0"/>
              <a:t>inbound </a:t>
            </a:r>
            <a:r>
              <a:rPr lang="en-IN" sz="1600" dirty="0"/>
              <a:t>and</a:t>
            </a:r>
            <a:r>
              <a:rPr lang="en-IN" sz="1600" b="1" dirty="0"/>
              <a:t>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IN" sz="1600" b="1" dirty="0"/>
              <a:t>      outbound traffic.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IN" sz="1600" b="1" dirty="0"/>
              <a:t>IAM Instance Profile</a:t>
            </a:r>
            <a:r>
              <a:rPr lang="en-IN" sz="1600" dirty="0"/>
              <a:t>: Assigns </a:t>
            </a:r>
            <a:r>
              <a:rPr lang="en-IN" sz="1600" b="1" dirty="0"/>
              <a:t>my_iam_profile </a:t>
            </a:r>
            <a:r>
              <a:rPr lang="en-IN" sz="1600" dirty="0"/>
              <a:t>to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IN" sz="1600" dirty="0"/>
              <a:t>      grant instance access to </a:t>
            </a:r>
            <a:r>
              <a:rPr lang="en-IN" sz="1600" b="1" dirty="0"/>
              <a:t>AWS services </a:t>
            </a:r>
            <a:r>
              <a:rPr lang="en-IN" sz="1600" dirty="0"/>
              <a:t>securely.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E83B23-5C62-5E73-FD39-53FBFAA25FCC}"/>
              </a:ext>
            </a:extLst>
          </p:cNvPr>
          <p:cNvSpPr txBox="1"/>
          <p:nvPr/>
        </p:nvSpPr>
        <p:spPr>
          <a:xfrm>
            <a:off x="435815" y="575073"/>
            <a:ext cx="6111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6"/>
                </a:solidFill>
              </a:rPr>
              <a:t>7. EC2 Instance Configuration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BBC8C3-8A98-C422-09B9-D82F7D7B84A5}"/>
              </a:ext>
            </a:extLst>
          </p:cNvPr>
          <p:cNvSpPr/>
          <p:nvPr/>
        </p:nvSpPr>
        <p:spPr>
          <a:xfrm>
            <a:off x="5517127" y="524918"/>
            <a:ext cx="6111239" cy="32970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b="1" dirty="0">
                <a:solidFill>
                  <a:schemeClr val="accent6"/>
                </a:solidFill>
              </a:rPr>
              <a:t># EC2 Instance</a:t>
            </a:r>
          </a:p>
          <a:p>
            <a:r>
              <a:rPr lang="en-IN" sz="1400" b="1" dirty="0">
                <a:solidFill>
                  <a:schemeClr val="accent6"/>
                </a:solidFill>
              </a:rPr>
              <a:t>resource "aws_instance" "ec2_instance" {</a:t>
            </a:r>
          </a:p>
          <a:p>
            <a:r>
              <a:rPr lang="en-IN" sz="1400" b="1" dirty="0">
                <a:solidFill>
                  <a:schemeClr val="accent6"/>
                </a:solidFill>
              </a:rPr>
              <a:t>  ami                    = "ami-053b12d3152c0cc71"  </a:t>
            </a:r>
          </a:p>
          <a:p>
            <a:r>
              <a:rPr lang="en-IN" sz="1400" b="1" dirty="0">
                <a:solidFill>
                  <a:schemeClr val="accent6"/>
                </a:solidFill>
              </a:rPr>
              <a:t>  instance_type          = "t2.medium"</a:t>
            </a:r>
          </a:p>
          <a:p>
            <a:r>
              <a:rPr lang="en-IN" sz="1400" b="1" dirty="0">
                <a:solidFill>
                  <a:schemeClr val="accent6"/>
                </a:solidFill>
              </a:rPr>
              <a:t>  key_name               = "new-key"</a:t>
            </a:r>
          </a:p>
          <a:p>
            <a:r>
              <a:rPr lang="en-IN" sz="1400" b="1" dirty="0">
                <a:solidFill>
                  <a:schemeClr val="accent6"/>
                </a:solidFill>
              </a:rPr>
              <a:t>  vpc_security_group_ids = [aws_security_group.ec2_sg.id]</a:t>
            </a:r>
          </a:p>
          <a:p>
            <a:r>
              <a:rPr lang="en-IN" sz="1400" b="1" dirty="0">
                <a:solidFill>
                  <a:schemeClr val="accent6"/>
                </a:solidFill>
              </a:rPr>
              <a:t>  iam_instance_profile   = aws_iam_instance_profile.my_iam_profile.name</a:t>
            </a:r>
          </a:p>
          <a:p>
            <a:r>
              <a:rPr lang="en-IN" sz="1400" b="1" dirty="0">
                <a:solidFill>
                  <a:schemeClr val="accent6"/>
                </a:solidFill>
              </a:rPr>
              <a:t>  subnet_id              = data.aws_subnet.default_subnets.id</a:t>
            </a:r>
          </a:p>
          <a:p>
            <a:endParaRPr lang="en-IN" sz="1400" b="1" dirty="0">
              <a:solidFill>
                <a:schemeClr val="accent6"/>
              </a:solidFill>
            </a:endParaRPr>
          </a:p>
          <a:p>
            <a:r>
              <a:rPr lang="en-IN" sz="1400" b="1" dirty="0">
                <a:solidFill>
                  <a:schemeClr val="accent6"/>
                </a:solidFill>
              </a:rPr>
              <a:t>  tags = {</a:t>
            </a:r>
          </a:p>
          <a:p>
            <a:r>
              <a:rPr lang="en-IN" sz="1400" b="1" dirty="0">
                <a:solidFill>
                  <a:schemeClr val="accent6"/>
                </a:solidFill>
              </a:rPr>
              <a:t>    Name = "EC2Instance"</a:t>
            </a:r>
          </a:p>
          <a:p>
            <a:r>
              <a:rPr lang="en-IN" sz="1400" b="1" dirty="0">
                <a:solidFill>
                  <a:schemeClr val="accent6"/>
                </a:solidFill>
              </a:rPr>
              <a:t>  }</a:t>
            </a:r>
          </a:p>
          <a:p>
            <a:r>
              <a:rPr lang="en-IN" sz="1400" b="1" dirty="0">
                <a:solidFill>
                  <a:schemeClr val="accent6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438395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{B4631977-1D18-4392-905E-C2FDA2616ABB}tf78438558_win32</Template>
  <TotalTime>1338</TotalTime>
  <Words>3536</Words>
  <Application>Microsoft Office PowerPoint</Application>
  <PresentationFormat>Widescreen</PresentationFormat>
  <Paragraphs>445</Paragraphs>
  <Slides>34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Arial Black</vt:lpstr>
      <vt:lpstr>Calibri</vt:lpstr>
      <vt:lpstr>Sabon Next LT</vt:lpstr>
      <vt:lpstr>Times New Roman</vt:lpstr>
      <vt:lpstr>ui-sans-serif</vt:lpstr>
      <vt:lpstr>Custom</vt:lpstr>
      <vt:lpstr>Terraform Script for AWS Infrastructure Provisioning</vt:lpstr>
      <vt:lpstr>agenda</vt:lpstr>
      <vt:lpstr>introduction</vt:lpstr>
      <vt:lpstr>PowerPoint Presentation</vt:lpstr>
      <vt:lpstr>PowerPoint Presentation</vt:lpstr>
      <vt:lpstr>PowerPoint Presentation</vt:lpstr>
      <vt:lpstr>5. IAM User Configuration</vt:lpstr>
      <vt:lpstr>PowerPoint Presentation</vt:lpstr>
      <vt:lpstr>PowerPoint Presentation</vt:lpstr>
      <vt:lpstr>Steps to Initialize, Plan, and Apply Terraform</vt:lpstr>
      <vt:lpstr>PowerPoint Presentation</vt:lpstr>
      <vt:lpstr>Verification Steps in AWS Management Console </vt:lpstr>
      <vt:lpstr>PowerPoint Presentation</vt:lpstr>
      <vt:lpstr>2. Verify EC2 Instance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Gaddam Deekshitha</dc:creator>
  <cp:lastModifiedBy>Gaddam Deekshitha</cp:lastModifiedBy>
  <cp:revision>5</cp:revision>
  <dcterms:created xsi:type="dcterms:W3CDTF">2025-01-07T15:24:42Z</dcterms:created>
  <dcterms:modified xsi:type="dcterms:W3CDTF">2025-01-17T06:10:15Z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